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omments/modernComment_15C_8A6D121B.xml" ContentType="application/vnd.ms-powerpoint.comments+xml"/>
  <Override PartName="/ppt/comments/modernComment_15B_12F4DBD0.xml" ContentType="application/vnd.ms-powerpoint.comments+xml"/>
  <Override PartName="/ppt/comments/modernComment_1BA_5FF7DBC0.xml" ContentType="application/vnd.ms-powerpoint.comments+xml"/>
  <Override PartName="/ppt/comments/modernComment_158_A0BA87F8.xml" ContentType="application/vnd.ms-powerpoint.comments+xml"/>
  <Override PartName="/ppt/notesSlides/notesSlide1.xml" ContentType="application/vnd.openxmlformats-officedocument.presentationml.notesSlide+xml"/>
  <Override PartName="/ppt/comments/modernComment_104_5D67F2E3.xml" ContentType="application/vnd.ms-powerpoint.comments+xml"/>
  <Override PartName="/ppt/comments/modernComment_187_86F4B931.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8E_9A6F19A8.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5E_F1D0DBB.xml" ContentType="application/vnd.ms-powerpoint.comments+xml"/>
  <Override PartName="/ppt/notesSlides/notesSlide9.xml" ContentType="application/vnd.openxmlformats-officedocument.presentationml.notesSlide+xml"/>
  <Override PartName="/ppt/comments/modernComment_160_204D2C8B.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66_4E935E05.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B8_95008FCB.xml" ContentType="application/vnd.ms-powerpoint.comments+xml"/>
  <Override PartName="/ppt/notesSlides/notesSlide14.xml" ContentType="application/vnd.openxmlformats-officedocument.presentationml.notesSlide+xml"/>
  <Override PartName="/ppt/comments/modernComment_1B9_9564068D.xml" ContentType="application/vnd.ms-powerpoint.comments+xml"/>
  <Override PartName="/ppt/notesSlides/notesSlide15.xml" ContentType="application/vnd.openxmlformats-officedocument.presentationml.notesSlide+xml"/>
  <Override PartName="/ppt/comments/modernComment_169_5A61A3DA.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68_3CDDDA46.xml" ContentType="application/vnd.ms-powerpoint.comments+xml"/>
  <Override PartName="/ppt/notesSlides/notesSlide19.xml" ContentType="application/vnd.openxmlformats-officedocument.presentationml.notesSlide+xml"/>
  <Override PartName="/ppt/comments/modernComment_18F_6A2B3804.xml" ContentType="application/vnd.ms-powerpoint.comments+xml"/>
  <Override PartName="/ppt/notesSlides/notesSlide20.xml" ContentType="application/vnd.openxmlformats-officedocument.presentationml.notesSlide+xml"/>
  <Override PartName="/ppt/comments/modernComment_1BB_D71BBFE3.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73_A7520D9D.xml" ContentType="application/vnd.ms-powerpoint.comments+xml"/>
  <Override PartName="/ppt/notesSlides/notesSlide23.xml" ContentType="application/vnd.openxmlformats-officedocument.presentationml.notesSlide+xml"/>
  <Override PartName="/ppt/comments/modernComment_105_62F9BE9E.xml" ContentType="application/vnd.ms-powerpoint.comments+xml"/>
  <Override PartName="/ppt/notesSlides/notesSlide24.xml" ContentType="application/vnd.openxmlformats-officedocument.presentationml.notesSlide+xml"/>
  <Override PartName="/ppt/comments/modernComment_1B0_CB78C53E.xml" ContentType="application/vnd.ms-powerpoint.comments+xml"/>
  <Override PartName="/ppt/notesSlides/notesSlide25.xml" ContentType="application/vnd.openxmlformats-officedocument.presentationml.notesSlide+xml"/>
  <Override PartName="/ppt/comments/modernComment_1B2_B958C325.xml" ContentType="application/vnd.ms-powerpoint.comments+xml"/>
  <Override PartName="/ppt/notesSlides/notesSlide26.xml" ContentType="application/vnd.openxmlformats-officedocument.presentationml.notesSlide+xml"/>
  <Override PartName="/ppt/comments/modernComment_186_D48D6758.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16F_FAF55DD.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74"/>
  </p:notesMasterIdLst>
  <p:sldIdLst>
    <p:sldId id="256" r:id="rId2"/>
    <p:sldId id="338" r:id="rId3"/>
    <p:sldId id="340" r:id="rId4"/>
    <p:sldId id="348" r:id="rId5"/>
    <p:sldId id="341" r:id="rId6"/>
    <p:sldId id="342" r:id="rId7"/>
    <p:sldId id="343" r:id="rId8"/>
    <p:sldId id="384" r:id="rId9"/>
    <p:sldId id="347" r:id="rId10"/>
    <p:sldId id="442" r:id="rId11"/>
    <p:sldId id="344" r:id="rId12"/>
    <p:sldId id="345" r:id="rId13"/>
    <p:sldId id="260" r:id="rId14"/>
    <p:sldId id="391" r:id="rId15"/>
    <p:sldId id="395" r:id="rId16"/>
    <p:sldId id="419" r:id="rId17"/>
    <p:sldId id="420" r:id="rId18"/>
    <p:sldId id="421" r:id="rId19"/>
    <p:sldId id="405" r:id="rId20"/>
    <p:sldId id="426" r:id="rId21"/>
    <p:sldId id="398" r:id="rId22"/>
    <p:sldId id="425" r:id="rId23"/>
    <p:sldId id="409" r:id="rId24"/>
    <p:sldId id="350" r:id="rId25"/>
    <p:sldId id="410" r:id="rId26"/>
    <p:sldId id="406" r:id="rId27"/>
    <p:sldId id="424" r:id="rId28"/>
    <p:sldId id="389" r:id="rId29"/>
    <p:sldId id="372" r:id="rId30"/>
    <p:sldId id="351" r:id="rId31"/>
    <p:sldId id="352" r:id="rId32"/>
    <p:sldId id="378" r:id="rId33"/>
    <p:sldId id="388" r:id="rId34"/>
    <p:sldId id="376" r:id="rId35"/>
    <p:sldId id="354" r:id="rId36"/>
    <p:sldId id="437" r:id="rId37"/>
    <p:sldId id="387" r:id="rId38"/>
    <p:sldId id="436" r:id="rId39"/>
    <p:sldId id="374" r:id="rId40"/>
    <p:sldId id="355" r:id="rId41"/>
    <p:sldId id="438" r:id="rId42"/>
    <p:sldId id="373" r:id="rId43"/>
    <p:sldId id="386" r:id="rId44"/>
    <p:sldId id="356" r:id="rId45"/>
    <p:sldId id="439" r:id="rId46"/>
    <p:sldId id="358" r:id="rId47"/>
    <p:sldId id="413" r:id="rId48"/>
    <p:sldId id="422" r:id="rId49"/>
    <p:sldId id="440" r:id="rId50"/>
    <p:sldId id="441" r:id="rId51"/>
    <p:sldId id="428" r:id="rId52"/>
    <p:sldId id="361" r:id="rId53"/>
    <p:sldId id="427" r:id="rId54"/>
    <p:sldId id="415" r:id="rId55"/>
    <p:sldId id="360" r:id="rId56"/>
    <p:sldId id="399" r:id="rId57"/>
    <p:sldId id="443" r:id="rId58"/>
    <p:sldId id="431" r:id="rId59"/>
    <p:sldId id="371" r:id="rId60"/>
    <p:sldId id="261" r:id="rId61"/>
    <p:sldId id="432" r:id="rId62"/>
    <p:sldId id="434" r:id="rId63"/>
    <p:sldId id="390" r:id="rId64"/>
    <p:sldId id="429" r:id="rId65"/>
    <p:sldId id="369" r:id="rId66"/>
    <p:sldId id="370" r:id="rId67"/>
    <p:sldId id="418" r:id="rId68"/>
    <p:sldId id="430" r:id="rId69"/>
    <p:sldId id="367" r:id="rId70"/>
    <p:sldId id="392" r:id="rId71"/>
    <p:sldId id="393" r:id="rId72"/>
    <p:sldId id="383" r:id="rId7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 userDrawn="1">
          <p15:clr>
            <a:srgbClr val="A4A3A4"/>
          </p15:clr>
        </p15:guide>
        <p15:guide id="2" pos="2880" userDrawn="1">
          <p15:clr>
            <a:srgbClr val="A4A3A4"/>
          </p15:clr>
        </p15:guide>
        <p15:guide id="4" pos="324" userDrawn="1">
          <p15:clr>
            <a:srgbClr val="A4A3A4"/>
          </p15:clr>
        </p15:guide>
        <p15:guide id="5" orient="horz" pos="1620" userDrawn="1">
          <p15:clr>
            <a:srgbClr val="A4A3A4"/>
          </p15:clr>
        </p15:guide>
        <p15:guide id="6" orient="horz" pos="2988" userDrawn="1">
          <p15:clr>
            <a:srgbClr val="A4A3A4"/>
          </p15:clr>
        </p15:guide>
        <p15:guide id="7" pos="5424" userDrawn="1">
          <p15:clr>
            <a:srgbClr val="A4A3A4"/>
          </p15:clr>
        </p15:guide>
        <p15:guide id="8" orient="horz" pos="5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AA3E37-5495-66C0-AA70-13802197A876}" name="McNeil, Erin" initials="ME" userId="S::erin.mcneil@walkerart.org::7ba0b4a7-7b1f-4627-bc4c-e87176ae6cdd" providerId="AD"/>
  <p188:author id="{94FEBE40-A561-A770-655F-EFFA81E579D3}" name="Li, Daedalus" initials="" userId="S::daedalus.li@walkerart.org::b9fe84dd-661f-4d38-8d24-d9f8733d6745" providerId="AD"/>
  <p188:author id="{43F5775F-F9F8-F2C1-C1DE-026CFB8784B7}" name="Imdad, Hania" initials="" userId="S::hania.imdad@walkerart.org::c334ef44-27a2-40b5-9f74-d556e34803b0" providerId="AD"/>
  <p188:author id="{9C3FCD87-9FCB-2ED0-612E-19E41F46AA50}" name="Lampen, Sarah" initials="LS" userId="S::sarah.lampen@walkerart.org::fd5d31fc-8019-4157-a64c-f55dc06f1a2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8F9E2"/>
    <a:srgbClr val="464646"/>
    <a:srgbClr val="555555"/>
    <a:srgbClr val="878787"/>
    <a:srgbClr val="C9FDE1"/>
    <a:srgbClr val="2532B4"/>
    <a:srgbClr val="C2F4DA"/>
    <a:srgbClr val="00A546"/>
    <a:srgbClr val="B7E5CA"/>
    <a:srgbClr val="FFC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05" autoAdjust="0"/>
    <p:restoredTop sz="96301" autoAdjust="0"/>
  </p:normalViewPr>
  <p:slideViewPr>
    <p:cSldViewPr snapToGrid="0">
      <p:cViewPr varScale="1">
        <p:scale>
          <a:sx n="155" d="100"/>
          <a:sy n="155" d="100"/>
        </p:scale>
        <p:origin x="200" y="216"/>
      </p:cViewPr>
      <p:guideLst>
        <p:guide orient="horz" pos="324"/>
        <p:guide pos="2880"/>
        <p:guide pos="324"/>
        <p:guide orient="horz" pos="1620"/>
        <p:guide orient="horz" pos="2988"/>
        <p:guide pos="5424"/>
        <p:guide orient="horz" pos="5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microsoft.com/office/2018/10/relationships/authors" Targe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omments/modernComment_104_5D67F2E3.xml><?xml version="1.0" encoding="utf-8"?>
<p188:cmLst xmlns:a="http://schemas.openxmlformats.org/drawingml/2006/main" xmlns:r="http://schemas.openxmlformats.org/officeDocument/2006/relationships" xmlns:p188="http://schemas.microsoft.com/office/powerpoint/2018/8/main">
  <p188:cm id="{C90EB175-6B21-4F55-9D49-4AF12D351665}" authorId="{9C3FCD87-9FCB-2ED0-612E-19E41F46AA50}" status="resolved" created="2025-03-09T18:44:45.470" complete="100000">
    <pc:sldMkLst xmlns:pc="http://schemas.microsoft.com/office/powerpoint/2013/main/command">
      <pc:docMk/>
      <pc:sldMk cId="1567093475" sldId="260"/>
    </pc:sldMkLst>
    <p188:replyLst>
      <p188:reply id="{B2A2E21E-10DE-47B0-8452-C70ACEAF6125}" authorId="{96AA3E37-5495-66C0-AA70-13802197A876}" created="2025-04-04T15:36:51.375">
        <p188:txBody>
          <a:bodyPr/>
          <a:lstStyle/>
          <a:p>
            <a:r>
              <a:rPr lang="en-US"/>
              <a:t>Change with outdoor picture that shows more of the Barnes building </a:t>
            </a:r>
          </a:p>
        </p188:txBody>
      </p188:reply>
    </p188:replyLst>
    <p188:txBody>
      <a:bodyPr/>
      <a:lstStyle/>
      <a:p>
        <a:r>
          <a:rPr lang="en-US"/>
          <a:t>Perhaps we replace these images with early floorplan? Too proprietary?</a:t>
        </a:r>
      </a:p>
    </p188:txBody>
  </p188:cm>
</p188:cmLst>
</file>

<file path=ppt/comments/modernComment_105_62F9BE9E.xml><?xml version="1.0" encoding="utf-8"?>
<p188:cmLst xmlns:a="http://schemas.openxmlformats.org/drawingml/2006/main" xmlns:r="http://schemas.openxmlformats.org/officeDocument/2006/relationships" xmlns:p188="http://schemas.microsoft.com/office/powerpoint/2018/8/main">
  <p188:cm id="{85F6B4BE-9FAE-49ED-8FEA-349D1BAC11EF}" authorId="{9C3FCD87-9FCB-2ED0-612E-19E41F46AA50}" status="resolved" created="2025-04-04T01:53:15.427" complete="100000">
    <pc:sldMkLst xmlns:pc="http://schemas.microsoft.com/office/powerpoint/2013/main/command">
      <pc:docMk/>
      <pc:sldMk cId="1660534430" sldId="261"/>
    </pc:sldMkLst>
    <p188:txBody>
      <a:bodyPr/>
      <a:lstStyle/>
      <a:p>
        <a:r>
          <a:rPr lang="en-US"/>
          <a:t>Add Header: "Refine Exhibition-Making Process"</a:t>
        </a:r>
      </a:p>
    </p188:txBody>
  </p188:cm>
</p188:cmLst>
</file>

<file path=ppt/comments/modernComment_158_A0BA87F8.xml><?xml version="1.0" encoding="utf-8"?>
<p188:cmLst xmlns:a="http://schemas.openxmlformats.org/drawingml/2006/main" xmlns:r="http://schemas.openxmlformats.org/officeDocument/2006/relationships" xmlns:p188="http://schemas.microsoft.com/office/powerpoint/2018/8/main">
  <p188:cm id="{AD2D97FC-9320-41B5-B39A-D3F846BFAFE3}" authorId="{96AA3E37-5495-66C0-AA70-13802197A876}" status="resolved" created="2025-04-04T15:35:13.669" complete="100000">
    <pc:sldMkLst xmlns:pc="http://schemas.microsoft.com/office/powerpoint/2013/main/command">
      <pc:docMk/>
      <pc:sldMk cId="2696579064" sldId="344"/>
    </pc:sldMkLst>
    <p188:txBody>
      <a:bodyPr/>
      <a:lstStyle/>
      <a:p>
        <a:r>
          <a:rPr lang="en-US"/>
          <a:t>need to fix bullet points </a:t>
        </a:r>
      </a:p>
    </p188:txBody>
  </p188:cm>
  <p188:cm id="{C2602B13-C578-4F1D-8130-C6A77543F0F6}" authorId="{96AA3E37-5495-66C0-AA70-13802197A876}" status="resolved" created="2025-04-04T16:30:22.905" complete="100000">
    <pc:sldMkLst xmlns:pc="http://schemas.microsoft.com/office/powerpoint/2013/main/command">
      <pc:docMk/>
      <pc:sldMk cId="2696579064" sldId="344"/>
    </pc:sldMkLst>
    <p188:txBody>
      <a:bodyPr/>
      <a:lstStyle/>
      <a:p>
        <a:r>
          <a:rPr lang="en-US"/>
          <a:t>Global Note: Please change all small headers to these numbers / titles below now that we have revised them. Thank you so much! </a:t>
        </a:r>
      </a:p>
    </p188:txBody>
  </p188:cm>
</p188:cmLst>
</file>

<file path=ppt/comments/modernComment_15B_12F4DBD0.xml><?xml version="1.0" encoding="utf-8"?>
<p188:cmLst xmlns:a="http://schemas.openxmlformats.org/drawingml/2006/main" xmlns:r="http://schemas.openxmlformats.org/officeDocument/2006/relationships" xmlns:p188="http://schemas.microsoft.com/office/powerpoint/2018/8/main">
  <p188:cm id="{3E30B54C-5D3B-47E4-B4F0-43E3F370FADC}" authorId="{96AA3E37-5495-66C0-AA70-13802197A876}" status="resolved" created="2025-04-03T19:30:08.354" complete="100000">
    <pc:sldMkLst xmlns:pc="http://schemas.microsoft.com/office/powerpoint/2013/main/command">
      <pc:docMk/>
      <pc:sldMk cId="318036944" sldId="347"/>
    </pc:sldMkLst>
    <p188:txBody>
      <a:bodyPr/>
      <a:lstStyle/>
      <a:p>
        <a:r>
          <a:rPr lang="en-US"/>
          <a:t>Needs a title I think:
Walker's Mission:
TEXT </a:t>
        </a:r>
      </a:p>
    </p188:txBody>
  </p188:cm>
</p188:cmLst>
</file>

<file path=ppt/comments/modernComment_15C_8A6D121B.xml><?xml version="1.0" encoding="utf-8"?>
<p188:cmLst xmlns:a="http://schemas.openxmlformats.org/drawingml/2006/main" xmlns:r="http://schemas.openxmlformats.org/officeDocument/2006/relationships" xmlns:p188="http://schemas.microsoft.com/office/powerpoint/2018/8/main">
  <p188:cm id="{43B462F6-43C2-477B-AF2B-F9C1D00275ED}" authorId="{96AA3E37-5495-66C0-AA70-13802197A876}" status="resolved" created="2025-04-04T15:33:28.743" complete="100000">
    <pc:sldMkLst xmlns:pc="http://schemas.microsoft.com/office/powerpoint/2013/main/command">
      <pc:docMk/>
      <pc:sldMk cId="2322403867" sldId="348"/>
    </pc:sldMkLst>
    <p188:txBody>
      <a:bodyPr/>
      <a:lstStyle/>
      <a:p>
        <a:r>
          <a:rPr lang="en-US"/>
          <a:t>Add title:
Accessibility at the Walker</a:t>
        </a:r>
      </a:p>
    </p188:txBody>
  </p188:cm>
</p188:cmLst>
</file>

<file path=ppt/comments/modernComment_15E_F1D0DBB.xml><?xml version="1.0" encoding="utf-8"?>
<p188:cmLst xmlns:a="http://schemas.openxmlformats.org/drawingml/2006/main" xmlns:r="http://schemas.openxmlformats.org/officeDocument/2006/relationships" xmlns:p188="http://schemas.microsoft.com/office/powerpoint/2018/8/main">
  <p188:cm id="{8A4EFB5A-7EF2-4FE4-9193-C524F2566997}" authorId="{9C3FCD87-9FCB-2ED0-612E-19E41F46AA50}" status="resolved" created="2025-04-04T01:14:54.044" complete="100000">
    <pc:sldMkLst xmlns:pc="http://schemas.microsoft.com/office/powerpoint/2013/main/command">
      <pc:docMk/>
      <pc:sldMk cId="253562299" sldId="350"/>
    </pc:sldMkLst>
    <p188:txBody>
      <a:bodyPr/>
      <a:lstStyle/>
      <a:p>
        <a:r>
          <a:rPr lang="en-US"/>
          <a:t>Add Header: "Drafting of Guidelines"</a:t>
        </a:r>
      </a:p>
    </p188:txBody>
  </p188:cm>
</p188:cmLst>
</file>

<file path=ppt/comments/modernComment_160_204D2C8B.xml><?xml version="1.0" encoding="utf-8"?>
<p188:cmLst xmlns:a="http://schemas.openxmlformats.org/drawingml/2006/main" xmlns:r="http://schemas.openxmlformats.org/officeDocument/2006/relationships" xmlns:p188="http://schemas.microsoft.com/office/powerpoint/2018/8/main">
  <p188:cm id="{BDD29D39-9671-4600-B7A7-9765D2EFA5C6}" authorId="{96AA3E37-5495-66C0-AA70-13802197A876}" status="resolved" created="2025-04-04T16:16:16.748" complete="100000">
    <ac:deMkLst xmlns:ac="http://schemas.microsoft.com/office/drawing/2013/main/command">
      <pc:docMk xmlns:pc="http://schemas.microsoft.com/office/powerpoint/2013/main/command"/>
      <pc:sldMk xmlns:pc="http://schemas.microsoft.com/office/powerpoint/2013/main/command" cId="541928587" sldId="352"/>
      <ac:spMk id="4" creationId="{A9FD94D0-D23E-891B-B01C-EFC91A5E2D38}"/>
    </ac:deMkLst>
    <p188:txBody>
      <a:bodyPr/>
      <a:lstStyle/>
      <a:p>
        <a:r>
          <a:rPr lang="en-US"/>
          <a:t>Update all headers to conform to new section numbers and titles of these sections-- thank you! </a:t>
        </a:r>
      </a:p>
    </p188:txBody>
  </p188:cm>
</p188:cmLst>
</file>

<file path=ppt/comments/modernComment_166_4E935E05.xml><?xml version="1.0" encoding="utf-8"?>
<p188:cmLst xmlns:a="http://schemas.openxmlformats.org/drawingml/2006/main" xmlns:r="http://schemas.openxmlformats.org/officeDocument/2006/relationships" xmlns:p188="http://schemas.microsoft.com/office/powerpoint/2018/8/main">
  <p188:cm id="{9F33D6BA-B263-4462-82EE-BBCD4996F3E5}" authorId="{9C3FCD87-9FCB-2ED0-612E-19E41F46AA50}" status="resolved" created="2025-04-04T01:26:08.485" complete="100000">
    <ac:deMkLst xmlns:ac="http://schemas.microsoft.com/office/drawing/2013/main/command">
      <pc:docMk xmlns:pc="http://schemas.microsoft.com/office/powerpoint/2013/main/command"/>
      <pc:sldMk xmlns:pc="http://schemas.microsoft.com/office/powerpoint/2013/main/command" cId="1318280709" sldId="358"/>
      <ac:spMk id="4" creationId="{8FD7596A-E799-B674-7DFC-4A19B41616E8}"/>
    </ac:deMkLst>
    <p188:txBody>
      <a:bodyPr/>
      <a:lstStyle/>
      <a:p>
        <a:r>
          <a:rPr lang="en-US"/>
          <a:t>Add header: "Drafting of Guidelines"</a:t>
        </a:r>
      </a:p>
    </p188:txBody>
  </p188:cm>
</p188:cmLst>
</file>

<file path=ppt/comments/modernComment_168_3CDDDA46.xml><?xml version="1.0" encoding="utf-8"?>
<p188:cmLst xmlns:a="http://schemas.openxmlformats.org/drawingml/2006/main" xmlns:r="http://schemas.openxmlformats.org/officeDocument/2006/relationships" xmlns:p188="http://schemas.microsoft.com/office/powerpoint/2018/8/main">
  <p188:cm id="{6EA4CA6C-70E6-4520-A788-226BFEFAC249}" authorId="{9C3FCD87-9FCB-2ED0-612E-19E41F46AA50}" status="resolved" created="2025-04-04T01:37:59.331" complete="100000">
    <pc:sldMkLst xmlns:pc="http://schemas.microsoft.com/office/powerpoint/2013/main/command">
      <pc:docMk/>
      <pc:sldMk cId="1021172294" sldId="360"/>
    </pc:sldMkLst>
    <p188:txBody>
      <a:bodyPr/>
      <a:lstStyle/>
      <a:p>
        <a:r>
          <a:rPr lang="en-US"/>
          <a:t>Add Header: "Revision of Guidelines"</a:t>
        </a:r>
      </a:p>
    </p188:txBody>
  </p188:cm>
</p188:cmLst>
</file>

<file path=ppt/comments/modernComment_169_5A61A3DA.xml><?xml version="1.0" encoding="utf-8"?>
<p188:cmLst xmlns:a="http://schemas.openxmlformats.org/drawingml/2006/main" xmlns:r="http://schemas.openxmlformats.org/officeDocument/2006/relationships" xmlns:p188="http://schemas.microsoft.com/office/powerpoint/2018/8/main">
  <p188:cm id="{86E8B177-32DB-42F7-9CDA-B42DF9B9A135}" authorId="{9C3FCD87-9FCB-2ED0-612E-19E41F46AA50}" status="resolved" created="2025-04-04T01:31:15.392" complete="100000">
    <pc:sldMkLst xmlns:pc="http://schemas.microsoft.com/office/powerpoint/2013/main/command">
      <pc:docMk/>
      <pc:sldMk cId="1516348378" sldId="361"/>
    </pc:sldMkLst>
    <p188:txBody>
      <a:bodyPr/>
      <a:lstStyle/>
      <a:p>
        <a:r>
          <a:rPr lang="en-US"/>
          <a:t>Add Header "Revision of Guidelines"</a:t>
        </a:r>
      </a:p>
    </p188:txBody>
  </p188:cm>
  <p188:cm id="{88539096-1519-401D-B48C-207AB748858C}" authorId="{96AA3E37-5495-66C0-AA70-13802197A876}" status="resolved" created="2025-04-04T16:39:22.483" complete="100000">
    <pc:sldMkLst xmlns:pc="http://schemas.microsoft.com/office/powerpoint/2013/main/command">
      <pc:docMk/>
      <pc:sldMk cId="1516348378" sldId="361"/>
    </pc:sldMkLst>
    <p188:txBody>
      <a:bodyPr/>
      <a:lstStyle/>
      <a:p>
        <a:r>
          <a:rPr lang="en-US"/>
          <a:t>Please fix bullet points. Thanks!</a:t>
        </a:r>
      </a:p>
    </p188:txBody>
  </p188:cm>
</p188:cmLst>
</file>

<file path=ppt/comments/modernComment_16F_FAF55DD.xml><?xml version="1.0" encoding="utf-8"?>
<p188:cmLst xmlns:a="http://schemas.openxmlformats.org/drawingml/2006/main" xmlns:r="http://schemas.openxmlformats.org/officeDocument/2006/relationships" xmlns:p188="http://schemas.microsoft.com/office/powerpoint/2018/8/main">
  <p188:cm id="{F9701AE1-67B0-40A7-8EA9-F7F411E5A735}" authorId="{9C3FCD87-9FCB-2ED0-612E-19E41F46AA50}" status="resolved" created="2025-03-31T20:50:05.695" complete="100000">
    <pc:sldMkLst xmlns:pc="http://schemas.microsoft.com/office/powerpoint/2013/main/command">
      <pc:docMk/>
      <pc:sldMk cId="263149021" sldId="367"/>
    </pc:sldMkLst>
    <p188:txBody>
      <a:bodyPr/>
      <a:lstStyle/>
      <a:p>
        <a:r>
          <a:rPr lang="en-US"/>
          <a:t>Please adjust formatting so consistent.</a:t>
        </a:r>
      </a:p>
    </p188:txBody>
  </p188:cm>
</p188:cmLst>
</file>

<file path=ppt/comments/modernComment_173_A7520D9D.xml><?xml version="1.0" encoding="utf-8"?>
<p188:cmLst xmlns:a="http://schemas.openxmlformats.org/drawingml/2006/main" xmlns:r="http://schemas.openxmlformats.org/officeDocument/2006/relationships" xmlns:p188="http://schemas.microsoft.com/office/powerpoint/2018/8/main">
  <p188:cm id="{39D77DAA-77D2-4241-8A34-69082AB4E507}" authorId="{9C3FCD87-9FCB-2ED0-612E-19E41F46AA50}" status="resolved" created="2025-03-31T22:14:28.872" complete="100000">
    <pc:sldMkLst xmlns:pc="http://schemas.microsoft.com/office/powerpoint/2013/main/command">
      <pc:docMk/>
      <pc:sldMk cId="2807172509" sldId="371"/>
    </pc:sldMkLst>
    <p188:replyLst>
      <p188:reply id="{E7448886-0A45-4866-9153-EA925BC0662F}" authorId="{9C3FCD87-9FCB-2ED0-612E-19E41F46AA50}" created="2025-04-04T01:52:50.333">
        <p188:txBody>
          <a:bodyPr/>
          <a:lstStyle/>
          <a:p>
            <a:r>
              <a:rPr lang="en-US"/>
              <a:t>Add Header: "Refine Exhibition-Making Process"</a:t>
            </a:r>
          </a:p>
        </p188:txBody>
      </p188:reply>
      <p188:reply id="{3BDC2144-EF12-3B48-982B-25A2D8C25A26}" authorId="{94FEBE40-A561-A770-655F-EFFA81E579D3}" created="2025-04-07T17:02:52.731">
        <p188:txBody>
          <a:bodyPr/>
          <a:lstStyle/>
          <a:p>
            <a:r>
              <a:rPr lang="en-US"/>
              <a:t>Do we still need original floor plan for this?</a:t>
            </a:r>
          </a:p>
        </p188:txBody>
      </p188:reply>
    </p188:replyLst>
    <p188:txBody>
      <a:bodyPr/>
      <a:lstStyle/>
      <a:p>
        <a:r>
          <a:rPr lang="en-US"/>
          <a:t>Image of original floorplan?</a:t>
        </a:r>
      </a:p>
    </p188:txBody>
  </p188:cm>
</p188:cmLst>
</file>

<file path=ppt/comments/modernComment_186_D48D6758.xml><?xml version="1.0" encoding="utf-8"?>
<p188:cmLst xmlns:a="http://schemas.openxmlformats.org/drawingml/2006/main" xmlns:r="http://schemas.openxmlformats.org/officeDocument/2006/relationships" xmlns:p188="http://schemas.microsoft.com/office/powerpoint/2018/8/main">
  <p188:cm id="{78756D7C-495C-4B40-907E-F8B3B5A57030}" authorId="{9C3FCD87-9FCB-2ED0-612E-19E41F46AA50}" status="resolved" created="2025-04-04T01:53:08.927" complete="100000">
    <pc:sldMkLst xmlns:pc="http://schemas.microsoft.com/office/powerpoint/2013/main/command">
      <pc:docMk/>
      <pc:sldMk cId="3566036824" sldId="390"/>
    </pc:sldMkLst>
    <p188:txBody>
      <a:bodyPr/>
      <a:lstStyle/>
      <a:p>
        <a:r>
          <a:rPr lang="en-US"/>
          <a:t>Add Header: "Refine Exhibition-Making Process"</a:t>
        </a:r>
      </a:p>
    </p188:txBody>
  </p188:cm>
</p188:cmLst>
</file>

<file path=ppt/comments/modernComment_187_86F4B931.xml><?xml version="1.0" encoding="utf-8"?>
<p188:cmLst xmlns:a="http://schemas.openxmlformats.org/drawingml/2006/main" xmlns:r="http://schemas.openxmlformats.org/officeDocument/2006/relationships" xmlns:p188="http://schemas.microsoft.com/office/powerpoint/2018/8/main">
  <p188:cm id="{DADD9EAD-4B84-43DB-9A38-2AC219AAAAAC}" authorId="{96AA3E37-5495-66C0-AA70-13802197A876}" status="resolved" created="2025-04-04T15:37:21.408" complete="100000">
    <pc:sldMkLst xmlns:pc="http://schemas.microsoft.com/office/powerpoint/2013/main/command">
      <pc:docMk/>
      <pc:sldMk cId="2264185137" sldId="391"/>
    </pc:sldMkLst>
    <p188:replyLst>
      <p188:reply id="{A2573BBF-6A82-2240-8F7C-AA75003782D4}" authorId="{94FEBE40-A561-A770-655F-EFFA81E579D3}" created="2025-04-07T17:28:39.939">
        <p188:txBody>
          <a:bodyPr/>
          <a:lstStyle/>
          <a:p>
            <a:r>
              <a:rPr lang="en-US"/>
              <a:t>Would you mind specify what kind of map are you thinking putting it here?</a:t>
            </a:r>
          </a:p>
        </p188:txBody>
      </p188:reply>
    </p188:replyLst>
    <p188:txBody>
      <a:bodyPr/>
      <a:lstStyle/>
      <a:p>
        <a:r>
          <a:rPr lang="en-US"/>
          <a:t>Please add image of the map -- we only have it as a PDF in the attached folder </a:t>
        </a:r>
      </a:p>
    </p188:txBody>
  </p188:cm>
</p188:cmLst>
</file>

<file path=ppt/comments/modernComment_18E_9A6F19A8.xml><?xml version="1.0" encoding="utf-8"?>
<p188:cmLst xmlns:a="http://schemas.openxmlformats.org/drawingml/2006/main" xmlns:r="http://schemas.openxmlformats.org/officeDocument/2006/relationships" xmlns:p188="http://schemas.microsoft.com/office/powerpoint/2018/8/main">
  <p188:cm id="{4A350FB6-90C5-4CC8-B4E7-BAF028BB48A7}" authorId="{96AA3E37-5495-66C0-AA70-13802197A876}" created="2025-04-04T15:39:47.429" startDate="2025-04-04T15:39:47.429" dueDate="2025-04-04T15:39:47.429" assignedTo="{43F5775F-F9F8-F2C1-C1DE-026CFB8784B7}" title="@Imdad, Hania Could you please go through and check all these titles from the article and give them title treatments today? Thank you!">
    <ac:deMkLst xmlns:ac="http://schemas.microsoft.com/office/drawing/2013/main/command">
      <pc:docMk xmlns:pc="http://schemas.microsoft.com/office/powerpoint/2013/main/command"/>
      <pc:sldMk xmlns:pc="http://schemas.microsoft.com/office/powerpoint/2013/main/command" cId="2590972328" sldId="398"/>
      <ac:spMk id="2" creationId="{7D54ADB1-ECDB-85B8-FD47-8CB4C75B8AA8}"/>
    </ac:deMkLst>
    <p188:txBody>
      <a:bodyPr/>
      <a:lstStyle/>
      <a:p>
        <a:r>
          <a:rPr lang="en-US"/>
          <a:t>[@Imdad, Hania] Could you please go through and check all these titles from the article and give them title treatments today? Thank you! </a:t>
        </a:r>
      </a:p>
    </p188:txBody>
    <p188:extLst>
      <p:ext xmlns:p="http://schemas.openxmlformats.org/presentationml/2006/main" uri="{5BB2D875-25FF-4072-B9AC-8F64D62656EB}">
        <p228:taskDetails xmlns:p228="http://schemas.microsoft.com/office/powerpoint/2022/08/main">
          <p228:history>
            <p228:event time="2025-04-04T15:39:47.429" id="{F63D1DFC-280C-4530-8A29-6B7343C0F452}">
              <p228:atrbtn authorId="{96AA3E37-5495-66C0-AA70-13802197A876}"/>
              <p228:anchr>
                <p228:comment id="{4A350FB6-90C5-4CC8-B4E7-BAF028BB48A7}"/>
              </p228:anchr>
              <p228:add/>
            </p228:event>
            <p228:event time="2025-04-04T15:39:47.429" id="{1E087342-3F1D-4F0C-993D-56BAF6DC959C}">
              <p228:atrbtn authorId="{96AA3E37-5495-66C0-AA70-13802197A876}"/>
              <p228:anchr>
                <p228:comment id="{4A350FB6-90C5-4CC8-B4E7-BAF028BB48A7}"/>
              </p228:anchr>
              <p228:asgn authorId="{43F5775F-F9F8-F2C1-C1DE-026CFB8784B7}"/>
            </p228:event>
            <p228:event time="2025-04-04T15:39:47.429" id="{88106B2C-23DD-404C-B17F-9E0263850372}">
              <p228:atrbtn authorId="{96AA3E37-5495-66C0-AA70-13802197A876}"/>
              <p228:anchr>
                <p228:comment id="{4A350FB6-90C5-4CC8-B4E7-BAF028BB48A7}"/>
              </p228:anchr>
              <p228:title val="@Imdad, Hania Could you please go through and check all these titles from the article and give them title treatments today? Thank you!"/>
            </p228:event>
            <p228:event time="2025-04-04T15:39:47.429" id="{40903F57-4B40-4535-83D9-32E723BA9255}">
              <p228:atrbtn authorId="{96AA3E37-5495-66C0-AA70-13802197A876}"/>
              <p228:anchr>
                <p228:comment id="{4A350FB6-90C5-4CC8-B4E7-BAF028BB48A7}"/>
              </p228:anchr>
              <p228:date stDt="2025-04-04T15:39:47.429" endDt="2025-04-04T15:39:47.429"/>
            </p228:event>
          </p228:history>
        </p228:taskDetails>
      </p:ext>
    </p188:extLst>
  </p188:cm>
</p188:cmLst>
</file>

<file path=ppt/comments/modernComment_18F_6A2B3804.xml><?xml version="1.0" encoding="utf-8"?>
<p188:cmLst xmlns:a="http://schemas.openxmlformats.org/drawingml/2006/main" xmlns:r="http://schemas.openxmlformats.org/officeDocument/2006/relationships" xmlns:p188="http://schemas.microsoft.com/office/powerpoint/2018/8/main">
  <p188:cm id="{AD9FDD2F-2FAC-4BBE-8445-98A94181501E}" authorId="{9C3FCD87-9FCB-2ED0-612E-19E41F46AA50}" status="resolved" created="2025-04-04T01:46:58.832" complete="100000">
    <pc:sldMkLst xmlns:pc="http://schemas.microsoft.com/office/powerpoint/2013/main/command">
      <pc:docMk/>
      <pc:sldMk cId="1781217284" sldId="399"/>
    </pc:sldMkLst>
    <p188:txBody>
      <a:bodyPr/>
      <a:lstStyle/>
      <a:p>
        <a:r>
          <a:rPr lang="en-US"/>
          <a:t>Add Header: "Revision of Guidelines"</a:t>
        </a:r>
      </a:p>
    </p188:txBody>
  </p188:cm>
</p188:cmLst>
</file>

<file path=ppt/comments/modernComment_1B0_CB78C53E.xml><?xml version="1.0" encoding="utf-8"?>
<p188:cmLst xmlns:a="http://schemas.openxmlformats.org/drawingml/2006/main" xmlns:r="http://schemas.openxmlformats.org/officeDocument/2006/relationships" xmlns:p188="http://schemas.microsoft.com/office/powerpoint/2018/8/main">
  <p188:cm id="{B7B8C147-224D-5641-9D40-77A6489EE016}" authorId="{9C3FCD87-9FCB-2ED0-612E-19E41F46AA50}" status="resolved" created="2025-04-04T01:53:15.427" complete="100000">
    <pc:sldMkLst xmlns:pc="http://schemas.microsoft.com/office/powerpoint/2013/main/command">
      <pc:docMk/>
      <pc:sldMk cId="1660534430" sldId="261"/>
    </pc:sldMkLst>
    <p188:txBody>
      <a:bodyPr/>
      <a:lstStyle/>
      <a:p>
        <a:r>
          <a:rPr lang="en-US"/>
          <a:t>Add Header: "Refine Exhibition-Making Process"</a:t>
        </a:r>
      </a:p>
    </p188:txBody>
  </p188:cm>
</p188:cmLst>
</file>

<file path=ppt/comments/modernComment_1B2_B958C325.xml><?xml version="1.0" encoding="utf-8"?>
<p188:cmLst xmlns:a="http://schemas.openxmlformats.org/drawingml/2006/main" xmlns:r="http://schemas.openxmlformats.org/officeDocument/2006/relationships" xmlns:p188="http://schemas.microsoft.com/office/powerpoint/2018/8/main">
  <p188:cm id="{4887F803-979E-5B42-A869-4216620817EA}" authorId="{9C3FCD87-9FCB-2ED0-612E-19E41F46AA50}" status="resolved" created="2025-04-04T01:53:15.427" complete="100000">
    <pc:sldMkLst xmlns:pc="http://schemas.microsoft.com/office/powerpoint/2013/main/command">
      <pc:docMk/>
      <pc:sldMk cId="1660534430" sldId="261"/>
    </pc:sldMkLst>
    <p188:txBody>
      <a:bodyPr/>
      <a:lstStyle/>
      <a:p>
        <a:r>
          <a:rPr lang="en-US"/>
          <a:t>Add Header: "Refine Exhibition-Making Process"</a:t>
        </a:r>
      </a:p>
    </p188:txBody>
  </p188:cm>
</p188:cmLst>
</file>

<file path=ppt/comments/modernComment_1B8_95008FCB.xml><?xml version="1.0" encoding="utf-8"?>
<p188:cmLst xmlns:a="http://schemas.openxmlformats.org/drawingml/2006/main" xmlns:r="http://schemas.openxmlformats.org/officeDocument/2006/relationships" xmlns:p188="http://schemas.microsoft.com/office/powerpoint/2018/8/main">
  <p188:cm id="{F30F08C4-DB29-4757-8273-84A6EA26CD43}" authorId="{9C3FCD87-9FCB-2ED0-612E-19E41F46AA50}" status="resolved" created="2025-04-04T01:21:01.904" complete="100000">
    <ac:deMkLst xmlns:ac="http://schemas.microsoft.com/office/drawing/2013/main/command">
      <pc:docMk xmlns:pc="http://schemas.microsoft.com/office/powerpoint/2013/main/command"/>
      <pc:sldMk xmlns:pc="http://schemas.microsoft.com/office/powerpoint/2013/main/command" cId="1473974514" sldId="357"/>
      <ac:spMk id="4" creationId="{96EC93D6-7BFC-8CA6-C507-3583D4FF7519}"/>
    </ac:deMkLst>
    <p188:txBody>
      <a:bodyPr/>
      <a:lstStyle/>
      <a:p>
        <a:r>
          <a:rPr lang="en-US"/>
          <a:t>Add header: "Drafting of Guidelines"</a:t>
        </a:r>
      </a:p>
    </p188:txBody>
  </p188:cm>
</p188:cmLst>
</file>

<file path=ppt/comments/modernComment_1B9_9564068D.xml><?xml version="1.0" encoding="utf-8"?>
<p188:cmLst xmlns:a="http://schemas.openxmlformats.org/drawingml/2006/main" xmlns:r="http://schemas.openxmlformats.org/officeDocument/2006/relationships" xmlns:p188="http://schemas.microsoft.com/office/powerpoint/2018/8/main">
  <p188:cm id="{F30F08C4-DB29-4757-8273-84A6EA26CD43}" authorId="{9C3FCD87-9FCB-2ED0-612E-19E41F46AA50}" status="resolved" created="2025-04-04T01:21:01.904" complete="100000">
    <ac:deMkLst xmlns:ac="http://schemas.microsoft.com/office/drawing/2013/main/command">
      <pc:docMk xmlns:pc="http://schemas.microsoft.com/office/powerpoint/2013/main/command"/>
      <pc:sldMk xmlns:pc="http://schemas.microsoft.com/office/powerpoint/2013/main/command" cId="1473974514" sldId="357"/>
      <ac:spMk id="4" creationId="{96EC93D6-7BFC-8CA6-C507-3583D4FF7519}"/>
    </ac:deMkLst>
    <p188:txBody>
      <a:bodyPr/>
      <a:lstStyle/>
      <a:p>
        <a:r>
          <a:rPr lang="en-US"/>
          <a:t>Add header: "Drafting of Guidelines"</a:t>
        </a:r>
      </a:p>
    </p188:txBody>
  </p188:cm>
</p188:cmLst>
</file>

<file path=ppt/comments/modernComment_1BA_5FF7DBC0.xml><?xml version="1.0" encoding="utf-8"?>
<p188:cmLst xmlns:a="http://schemas.openxmlformats.org/drawingml/2006/main" xmlns:r="http://schemas.openxmlformats.org/officeDocument/2006/relationships" xmlns:p188="http://schemas.microsoft.com/office/powerpoint/2018/8/main">
  <p188:cm id="{69CD6B6A-1988-7C4C-B633-C28E1A63C083}" authorId="{96AA3E37-5495-66C0-AA70-13802197A876}" status="resolved" created="2025-04-03T19:30:08.354">
    <pc:sldMkLst xmlns:pc="http://schemas.microsoft.com/office/powerpoint/2013/main/command">
      <pc:docMk/>
      <pc:sldMk cId="318036944" sldId="347"/>
    </pc:sldMkLst>
    <p188:txBody>
      <a:bodyPr/>
      <a:lstStyle/>
      <a:p>
        <a:r>
          <a:rPr lang="en-US"/>
          <a:t>Needs a title I think:
Walker's Mission:
TEXT </a:t>
        </a:r>
      </a:p>
    </p188:txBody>
  </p188:cm>
</p188:cmLst>
</file>

<file path=ppt/comments/modernComment_1BB_D71BBFE3.xml><?xml version="1.0" encoding="utf-8"?>
<p188:cmLst xmlns:a="http://schemas.openxmlformats.org/drawingml/2006/main" xmlns:r="http://schemas.openxmlformats.org/officeDocument/2006/relationships" xmlns:p188="http://schemas.microsoft.com/office/powerpoint/2018/8/main">
  <p188:cm id="{6C35E326-4CBC-364B-B177-A9040A5021C1}" authorId="{9C3FCD87-9FCB-2ED0-612E-19E41F46AA50}" status="resolved" created="2025-04-04T01:46:58.832">
    <pc:sldMkLst xmlns:pc="http://schemas.microsoft.com/office/powerpoint/2013/main/command">
      <pc:docMk/>
      <pc:sldMk cId="1781217284" sldId="399"/>
    </pc:sldMkLst>
    <p188:txBody>
      <a:bodyPr/>
      <a:lstStyle/>
      <a:p>
        <a:r>
          <a:rPr lang="en-US"/>
          <a:t>Add Header: "Revision of Guidelines"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9103AF-4DE5-4FA6-8A67-D2C66D9C2116}" type="datetimeFigureOut">
              <a:t>4/11/25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0B9F9D-E9FA-4D0D-83D7-3FB744601B2F}" type="slidenum">
              <a:t>‹#›</a:t>
            </a:fld>
            <a:endParaRPr lang="en-US"/>
          </a:p>
        </p:txBody>
      </p:sp>
    </p:spTree>
    <p:extLst>
      <p:ext uri="{BB962C8B-B14F-4D97-AF65-F5344CB8AC3E}">
        <p14:creationId xmlns:p14="http://schemas.microsoft.com/office/powerpoint/2010/main" val="115732280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2E0B9F9D-E9FA-4D0D-83D7-3FB744601B2F}" type="slidenum">
              <a:t>13</a:t>
            </a:fld>
            <a:endParaRPr lang="en-US"/>
          </a:p>
        </p:txBody>
      </p:sp>
    </p:spTree>
    <p:extLst>
      <p:ext uri="{BB962C8B-B14F-4D97-AF65-F5344CB8AC3E}">
        <p14:creationId xmlns:p14="http://schemas.microsoft.com/office/powerpoint/2010/main" val="3021666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B9F9D-E9FA-4D0D-83D7-3FB744601B2F}" type="slidenum">
              <a:rPr lang="en-US" smtClean="0"/>
              <a:t>37</a:t>
            </a:fld>
            <a:endParaRPr lang="en-US"/>
          </a:p>
        </p:txBody>
      </p:sp>
    </p:spTree>
    <p:extLst>
      <p:ext uri="{BB962C8B-B14F-4D97-AF65-F5344CB8AC3E}">
        <p14:creationId xmlns:p14="http://schemas.microsoft.com/office/powerpoint/2010/main" val="3815473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9DFBE-709B-A01A-5655-CA49D37A8B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D518DA-9D16-F35E-C108-C166F9988F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A62295-335C-C0DB-D8F7-D08CF1FDBD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D04EFC-3230-0CBB-75FD-D09F4F7EA496}"/>
              </a:ext>
            </a:extLst>
          </p:cNvPr>
          <p:cNvSpPr>
            <a:spLocks noGrp="1"/>
          </p:cNvSpPr>
          <p:nvPr>
            <p:ph type="sldNum" sz="quarter" idx="5"/>
          </p:nvPr>
        </p:nvSpPr>
        <p:spPr/>
        <p:txBody>
          <a:bodyPr/>
          <a:lstStyle/>
          <a:p>
            <a:fld id="{2E0B9F9D-E9FA-4D0D-83D7-3FB744601B2F}" type="slidenum">
              <a:t>46</a:t>
            </a:fld>
            <a:endParaRPr lang="en-US"/>
          </a:p>
        </p:txBody>
      </p:sp>
    </p:spTree>
    <p:extLst>
      <p:ext uri="{BB962C8B-B14F-4D97-AF65-F5344CB8AC3E}">
        <p14:creationId xmlns:p14="http://schemas.microsoft.com/office/powerpoint/2010/main" val="2493959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B9F9D-E9FA-4D0D-83D7-3FB744601B2F}" type="slidenum">
              <a:rPr lang="en-US" smtClean="0"/>
              <a:t>47</a:t>
            </a:fld>
            <a:endParaRPr lang="en-US"/>
          </a:p>
        </p:txBody>
      </p:sp>
    </p:spTree>
    <p:extLst>
      <p:ext uri="{BB962C8B-B14F-4D97-AF65-F5344CB8AC3E}">
        <p14:creationId xmlns:p14="http://schemas.microsoft.com/office/powerpoint/2010/main" val="346131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8F7DE-2C36-F0F0-068E-986534DDF8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0F9504-C3B7-DD49-F8DF-D225AEEB81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F75BDE-0355-D664-5070-7ED91103FF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3CB559-7D16-B722-2F59-0EB1B79726EE}"/>
              </a:ext>
            </a:extLst>
          </p:cNvPr>
          <p:cNvSpPr>
            <a:spLocks noGrp="1"/>
          </p:cNvSpPr>
          <p:nvPr>
            <p:ph type="sldNum" sz="quarter" idx="5"/>
          </p:nvPr>
        </p:nvSpPr>
        <p:spPr/>
        <p:txBody>
          <a:bodyPr/>
          <a:lstStyle/>
          <a:p>
            <a:fld id="{2E0B9F9D-E9FA-4D0D-83D7-3FB744601B2F}" type="slidenum">
              <a:t>49</a:t>
            </a:fld>
            <a:endParaRPr lang="en-US"/>
          </a:p>
        </p:txBody>
      </p:sp>
    </p:spTree>
    <p:extLst>
      <p:ext uri="{BB962C8B-B14F-4D97-AF65-F5344CB8AC3E}">
        <p14:creationId xmlns:p14="http://schemas.microsoft.com/office/powerpoint/2010/main" val="2143054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8F7DE-2C36-F0F0-068E-986534DDF8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0F9504-C3B7-DD49-F8DF-D225AEEB81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F75BDE-0355-D664-5070-7ED91103FF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3CB559-7D16-B722-2F59-0EB1B79726EE}"/>
              </a:ext>
            </a:extLst>
          </p:cNvPr>
          <p:cNvSpPr>
            <a:spLocks noGrp="1"/>
          </p:cNvSpPr>
          <p:nvPr>
            <p:ph type="sldNum" sz="quarter" idx="5"/>
          </p:nvPr>
        </p:nvSpPr>
        <p:spPr/>
        <p:txBody>
          <a:bodyPr/>
          <a:lstStyle/>
          <a:p>
            <a:fld id="{2E0B9F9D-E9FA-4D0D-83D7-3FB744601B2F}" type="slidenum">
              <a:t>50</a:t>
            </a:fld>
            <a:endParaRPr lang="en-US"/>
          </a:p>
        </p:txBody>
      </p:sp>
    </p:spTree>
    <p:extLst>
      <p:ext uri="{BB962C8B-B14F-4D97-AF65-F5344CB8AC3E}">
        <p14:creationId xmlns:p14="http://schemas.microsoft.com/office/powerpoint/2010/main" val="4176782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6048E-67A4-B68F-95AB-06DF70F33A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8F15D2-A9A9-11DD-60F1-B0732ADF8E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4580CF-8873-D9F7-DA75-D4FA450877AB}"/>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3A521965-430D-DAE4-AA1D-7F993FBBE9EC}"/>
              </a:ext>
            </a:extLst>
          </p:cNvPr>
          <p:cNvSpPr>
            <a:spLocks noGrp="1"/>
          </p:cNvSpPr>
          <p:nvPr>
            <p:ph type="sldNum" sz="quarter" idx="5"/>
          </p:nvPr>
        </p:nvSpPr>
        <p:spPr/>
        <p:txBody>
          <a:bodyPr/>
          <a:lstStyle/>
          <a:p>
            <a:fld id="{2E0B9F9D-E9FA-4D0D-83D7-3FB744601B2F}" type="slidenum">
              <a:t>52</a:t>
            </a:fld>
            <a:endParaRPr lang="en-US"/>
          </a:p>
        </p:txBody>
      </p:sp>
    </p:spTree>
    <p:extLst>
      <p:ext uri="{BB962C8B-B14F-4D97-AF65-F5344CB8AC3E}">
        <p14:creationId xmlns:p14="http://schemas.microsoft.com/office/powerpoint/2010/main" val="1533695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B9F9D-E9FA-4D0D-83D7-3FB744601B2F}" type="slidenum">
              <a:rPr lang="en-US" smtClean="0"/>
              <a:t>53</a:t>
            </a:fld>
            <a:endParaRPr lang="en-US"/>
          </a:p>
        </p:txBody>
      </p:sp>
    </p:spTree>
    <p:extLst>
      <p:ext uri="{BB962C8B-B14F-4D97-AF65-F5344CB8AC3E}">
        <p14:creationId xmlns:p14="http://schemas.microsoft.com/office/powerpoint/2010/main" val="2645924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B9F9D-E9FA-4D0D-83D7-3FB744601B2F}" type="slidenum">
              <a:rPr lang="en-US" smtClean="0"/>
              <a:t>54</a:t>
            </a:fld>
            <a:endParaRPr lang="en-US"/>
          </a:p>
        </p:txBody>
      </p:sp>
    </p:spTree>
    <p:extLst>
      <p:ext uri="{BB962C8B-B14F-4D97-AF65-F5344CB8AC3E}">
        <p14:creationId xmlns:p14="http://schemas.microsoft.com/office/powerpoint/2010/main" val="3403985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50BF3-ED0D-BD89-2DB4-E26DED5E55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D1962F-C816-579D-F1C0-E6BB340300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73A029-32C5-C48D-8211-1778875401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093578-537D-CC1A-CE59-2D3D3BA90891}"/>
              </a:ext>
            </a:extLst>
          </p:cNvPr>
          <p:cNvSpPr>
            <a:spLocks noGrp="1"/>
          </p:cNvSpPr>
          <p:nvPr>
            <p:ph type="sldNum" sz="quarter" idx="5"/>
          </p:nvPr>
        </p:nvSpPr>
        <p:spPr/>
        <p:txBody>
          <a:bodyPr/>
          <a:lstStyle/>
          <a:p>
            <a:fld id="{2E0B9F9D-E9FA-4D0D-83D7-3FB744601B2F}" type="slidenum">
              <a:t>55</a:t>
            </a:fld>
            <a:endParaRPr lang="en-US"/>
          </a:p>
        </p:txBody>
      </p:sp>
    </p:spTree>
    <p:extLst>
      <p:ext uri="{BB962C8B-B14F-4D97-AF65-F5344CB8AC3E}">
        <p14:creationId xmlns:p14="http://schemas.microsoft.com/office/powerpoint/2010/main" val="619009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67A9D-CA26-721C-EBC1-F433E18021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D7FE34-C705-0336-C59B-372E99A696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87FF5B-000B-CE55-9C73-35DABF5E29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8BDC5E5-440D-D24B-8095-A22DEE4C3087}"/>
              </a:ext>
            </a:extLst>
          </p:cNvPr>
          <p:cNvSpPr>
            <a:spLocks noGrp="1"/>
          </p:cNvSpPr>
          <p:nvPr>
            <p:ph type="sldNum" sz="quarter" idx="5"/>
          </p:nvPr>
        </p:nvSpPr>
        <p:spPr/>
        <p:txBody>
          <a:bodyPr/>
          <a:lstStyle/>
          <a:p>
            <a:fld id="{2E0B9F9D-E9FA-4D0D-83D7-3FB744601B2F}" type="slidenum">
              <a:t>56</a:t>
            </a:fld>
            <a:endParaRPr lang="en-US"/>
          </a:p>
        </p:txBody>
      </p:sp>
    </p:spTree>
    <p:extLst>
      <p:ext uri="{BB962C8B-B14F-4D97-AF65-F5344CB8AC3E}">
        <p14:creationId xmlns:p14="http://schemas.microsoft.com/office/powerpoint/2010/main" val="3047509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2E0B9F9D-E9FA-4D0D-83D7-3FB744601B2F}" type="slidenum">
              <a:rPr lang="en-US"/>
              <a:t>15</a:t>
            </a:fld>
            <a:endParaRPr lang="en-US"/>
          </a:p>
        </p:txBody>
      </p:sp>
    </p:spTree>
    <p:extLst>
      <p:ext uri="{BB962C8B-B14F-4D97-AF65-F5344CB8AC3E}">
        <p14:creationId xmlns:p14="http://schemas.microsoft.com/office/powerpoint/2010/main" val="29938425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D8354-C150-CDD2-1F27-0A5E7E5D66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344186-EC65-6A47-13F1-586D042A72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1EC102-7386-AC44-6B6E-7C61B95F66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89F981-83E7-47F9-F2B6-799D24C33046}"/>
              </a:ext>
            </a:extLst>
          </p:cNvPr>
          <p:cNvSpPr>
            <a:spLocks noGrp="1"/>
          </p:cNvSpPr>
          <p:nvPr>
            <p:ph type="sldNum" sz="quarter" idx="5"/>
          </p:nvPr>
        </p:nvSpPr>
        <p:spPr/>
        <p:txBody>
          <a:bodyPr/>
          <a:lstStyle/>
          <a:p>
            <a:fld id="{2E0B9F9D-E9FA-4D0D-83D7-3FB744601B2F}" type="slidenum">
              <a:t>57</a:t>
            </a:fld>
            <a:endParaRPr lang="en-US"/>
          </a:p>
        </p:txBody>
      </p:sp>
    </p:spTree>
    <p:extLst>
      <p:ext uri="{BB962C8B-B14F-4D97-AF65-F5344CB8AC3E}">
        <p14:creationId xmlns:p14="http://schemas.microsoft.com/office/powerpoint/2010/main" val="1509079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B9F9D-E9FA-4D0D-83D7-3FB744601B2F}" type="slidenum">
              <a:rPr lang="en-US" smtClean="0"/>
              <a:t>58</a:t>
            </a:fld>
            <a:endParaRPr lang="en-US"/>
          </a:p>
        </p:txBody>
      </p:sp>
    </p:spTree>
    <p:extLst>
      <p:ext uri="{BB962C8B-B14F-4D97-AF65-F5344CB8AC3E}">
        <p14:creationId xmlns:p14="http://schemas.microsoft.com/office/powerpoint/2010/main" val="1614920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2240C-5935-705A-D2D9-41501107A3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7A9D86-C9EE-27B6-6692-A3EA44ADDB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A19BDD-9521-04CA-DF49-9FC9C308AB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BD2D1C-F359-42D7-23BC-D049B95878C6}"/>
              </a:ext>
            </a:extLst>
          </p:cNvPr>
          <p:cNvSpPr>
            <a:spLocks noGrp="1"/>
          </p:cNvSpPr>
          <p:nvPr>
            <p:ph type="sldNum" sz="quarter" idx="5"/>
          </p:nvPr>
        </p:nvSpPr>
        <p:spPr/>
        <p:txBody>
          <a:bodyPr/>
          <a:lstStyle/>
          <a:p>
            <a:fld id="{2E0B9F9D-E9FA-4D0D-83D7-3FB744601B2F}" type="slidenum">
              <a:t>59</a:t>
            </a:fld>
            <a:endParaRPr lang="en-US"/>
          </a:p>
        </p:txBody>
      </p:sp>
    </p:spTree>
    <p:extLst>
      <p:ext uri="{BB962C8B-B14F-4D97-AF65-F5344CB8AC3E}">
        <p14:creationId xmlns:p14="http://schemas.microsoft.com/office/powerpoint/2010/main" val="324849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B9F9D-E9FA-4D0D-83D7-3FB744601B2F}" type="slidenum">
              <a:t>60</a:t>
            </a:fld>
            <a:endParaRPr lang="en-US"/>
          </a:p>
        </p:txBody>
      </p:sp>
    </p:spTree>
    <p:extLst>
      <p:ext uri="{BB962C8B-B14F-4D97-AF65-F5344CB8AC3E}">
        <p14:creationId xmlns:p14="http://schemas.microsoft.com/office/powerpoint/2010/main" val="11894690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01AAC-3396-DD77-2B4C-61609CA1B7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1A29D6-22F3-7353-B92B-BBBDCD8911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900565-F93B-CC53-7598-935070F7DC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80C179-C9E7-B925-7056-7DDDBA0119A3}"/>
              </a:ext>
            </a:extLst>
          </p:cNvPr>
          <p:cNvSpPr>
            <a:spLocks noGrp="1"/>
          </p:cNvSpPr>
          <p:nvPr>
            <p:ph type="sldNum" sz="quarter" idx="5"/>
          </p:nvPr>
        </p:nvSpPr>
        <p:spPr/>
        <p:txBody>
          <a:bodyPr/>
          <a:lstStyle/>
          <a:p>
            <a:fld id="{2E0B9F9D-E9FA-4D0D-83D7-3FB744601B2F}" type="slidenum">
              <a:t>61</a:t>
            </a:fld>
            <a:endParaRPr lang="en-US"/>
          </a:p>
        </p:txBody>
      </p:sp>
    </p:spTree>
    <p:extLst>
      <p:ext uri="{BB962C8B-B14F-4D97-AF65-F5344CB8AC3E}">
        <p14:creationId xmlns:p14="http://schemas.microsoft.com/office/powerpoint/2010/main" val="3413441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D0A71-AAAD-6F4F-14B5-ACF4C71644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90B236-FC2A-5E44-1B88-5CA31174AF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54821C-1842-413B-DB3D-78B128EF2A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062176-7B73-56F0-4321-E85DB929ED99}"/>
              </a:ext>
            </a:extLst>
          </p:cNvPr>
          <p:cNvSpPr>
            <a:spLocks noGrp="1"/>
          </p:cNvSpPr>
          <p:nvPr>
            <p:ph type="sldNum" sz="quarter" idx="5"/>
          </p:nvPr>
        </p:nvSpPr>
        <p:spPr/>
        <p:txBody>
          <a:bodyPr/>
          <a:lstStyle/>
          <a:p>
            <a:fld id="{2E0B9F9D-E9FA-4D0D-83D7-3FB744601B2F}" type="slidenum">
              <a:t>62</a:t>
            </a:fld>
            <a:endParaRPr lang="en-US"/>
          </a:p>
        </p:txBody>
      </p:sp>
    </p:spTree>
    <p:extLst>
      <p:ext uri="{BB962C8B-B14F-4D97-AF65-F5344CB8AC3E}">
        <p14:creationId xmlns:p14="http://schemas.microsoft.com/office/powerpoint/2010/main" val="7655872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D63BD-98F5-D8C3-099C-BA46FF2A2A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5ECD99-F84C-D8B4-CCAE-6178F9EA3F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78966D-3979-4B13-BC04-514ECE8BBA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7C7707-0D41-40F3-9B6D-D7180C2B346B}"/>
              </a:ext>
            </a:extLst>
          </p:cNvPr>
          <p:cNvSpPr>
            <a:spLocks noGrp="1"/>
          </p:cNvSpPr>
          <p:nvPr>
            <p:ph type="sldNum" sz="quarter" idx="5"/>
          </p:nvPr>
        </p:nvSpPr>
        <p:spPr/>
        <p:txBody>
          <a:bodyPr/>
          <a:lstStyle/>
          <a:p>
            <a:fld id="{2E0B9F9D-E9FA-4D0D-83D7-3FB744601B2F}" type="slidenum">
              <a:t>63</a:t>
            </a:fld>
            <a:endParaRPr lang="en-US"/>
          </a:p>
        </p:txBody>
      </p:sp>
    </p:spTree>
    <p:extLst>
      <p:ext uri="{BB962C8B-B14F-4D97-AF65-F5344CB8AC3E}">
        <p14:creationId xmlns:p14="http://schemas.microsoft.com/office/powerpoint/2010/main" val="4048228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FEB08-AB47-22D4-4CD4-B46F5D2B75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3591F2-5B1D-1106-9983-2141820C7E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676DA3-43B0-53BC-4D27-8E07A22CDD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4B53AB-0F5E-E390-0F89-1E5D93853BF8}"/>
              </a:ext>
            </a:extLst>
          </p:cNvPr>
          <p:cNvSpPr>
            <a:spLocks noGrp="1"/>
          </p:cNvSpPr>
          <p:nvPr>
            <p:ph type="sldNum" sz="quarter" idx="5"/>
          </p:nvPr>
        </p:nvSpPr>
        <p:spPr/>
        <p:txBody>
          <a:bodyPr/>
          <a:lstStyle/>
          <a:p>
            <a:fld id="{2E0B9F9D-E9FA-4D0D-83D7-3FB744601B2F}" type="slidenum">
              <a:t>65</a:t>
            </a:fld>
            <a:endParaRPr lang="en-US"/>
          </a:p>
        </p:txBody>
      </p:sp>
    </p:spTree>
    <p:extLst>
      <p:ext uri="{BB962C8B-B14F-4D97-AF65-F5344CB8AC3E}">
        <p14:creationId xmlns:p14="http://schemas.microsoft.com/office/powerpoint/2010/main" val="23190797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01054-44B9-EC96-DD61-FB04E24AA1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C16A7F-57F9-E2FD-6D1E-DD849D42E5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51419A-0E5B-648C-05F5-0047EB1C6F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6926B0-6CF0-8A0D-8DB1-A8C700E0191D}"/>
              </a:ext>
            </a:extLst>
          </p:cNvPr>
          <p:cNvSpPr>
            <a:spLocks noGrp="1"/>
          </p:cNvSpPr>
          <p:nvPr>
            <p:ph type="sldNum" sz="quarter" idx="5"/>
          </p:nvPr>
        </p:nvSpPr>
        <p:spPr/>
        <p:txBody>
          <a:bodyPr/>
          <a:lstStyle/>
          <a:p>
            <a:fld id="{2E0B9F9D-E9FA-4D0D-83D7-3FB744601B2F}" type="slidenum">
              <a:t>66</a:t>
            </a:fld>
            <a:endParaRPr lang="en-US"/>
          </a:p>
        </p:txBody>
      </p:sp>
    </p:spTree>
    <p:extLst>
      <p:ext uri="{BB962C8B-B14F-4D97-AF65-F5344CB8AC3E}">
        <p14:creationId xmlns:p14="http://schemas.microsoft.com/office/powerpoint/2010/main" val="7825385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B9F9D-E9FA-4D0D-83D7-3FB744601B2F}" type="slidenum">
              <a:rPr lang="en-US" smtClean="0"/>
              <a:t>68</a:t>
            </a:fld>
            <a:endParaRPr lang="en-US"/>
          </a:p>
        </p:txBody>
      </p:sp>
    </p:spTree>
    <p:extLst>
      <p:ext uri="{BB962C8B-B14F-4D97-AF65-F5344CB8AC3E}">
        <p14:creationId xmlns:p14="http://schemas.microsoft.com/office/powerpoint/2010/main" val="173421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B9F9D-E9FA-4D0D-83D7-3FB744601B2F}" type="slidenum">
              <a:rPr lang="en-US" smtClean="0"/>
              <a:t>16</a:t>
            </a:fld>
            <a:endParaRPr lang="en-US"/>
          </a:p>
        </p:txBody>
      </p:sp>
    </p:spTree>
    <p:extLst>
      <p:ext uri="{BB962C8B-B14F-4D97-AF65-F5344CB8AC3E}">
        <p14:creationId xmlns:p14="http://schemas.microsoft.com/office/powerpoint/2010/main" val="2669540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241A0-F69E-E9D8-DC33-67E22B5A24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465878-3C3D-A3A2-0F49-5379861BC9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02F21B-145C-84F1-5278-8F0B318D38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0A34F0-FCB8-FBA0-7D76-8C4A62D5B362}"/>
              </a:ext>
            </a:extLst>
          </p:cNvPr>
          <p:cNvSpPr>
            <a:spLocks noGrp="1"/>
          </p:cNvSpPr>
          <p:nvPr>
            <p:ph type="sldNum" sz="quarter" idx="5"/>
          </p:nvPr>
        </p:nvSpPr>
        <p:spPr/>
        <p:txBody>
          <a:bodyPr/>
          <a:lstStyle/>
          <a:p>
            <a:fld id="{2E0B9F9D-E9FA-4D0D-83D7-3FB744601B2F}" type="slidenum">
              <a:t>69</a:t>
            </a:fld>
            <a:endParaRPr lang="en-US"/>
          </a:p>
        </p:txBody>
      </p:sp>
    </p:spTree>
    <p:extLst>
      <p:ext uri="{BB962C8B-B14F-4D97-AF65-F5344CB8AC3E}">
        <p14:creationId xmlns:p14="http://schemas.microsoft.com/office/powerpoint/2010/main" val="29519702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A69DF-91C4-826B-B27C-A1A17EF94B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0F1942-B32B-1ED2-B657-F093A69DFB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71FC52-A7D4-9D0B-A7E0-C1FE455CFC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7D8BAE-DD09-E4E7-EC6E-1E8AABA541FC}"/>
              </a:ext>
            </a:extLst>
          </p:cNvPr>
          <p:cNvSpPr>
            <a:spLocks noGrp="1"/>
          </p:cNvSpPr>
          <p:nvPr>
            <p:ph type="sldNum" sz="quarter" idx="5"/>
          </p:nvPr>
        </p:nvSpPr>
        <p:spPr/>
        <p:txBody>
          <a:bodyPr/>
          <a:lstStyle/>
          <a:p>
            <a:fld id="{2E0B9F9D-E9FA-4D0D-83D7-3FB744601B2F}" type="slidenum">
              <a:t>70</a:t>
            </a:fld>
            <a:endParaRPr lang="en-US"/>
          </a:p>
        </p:txBody>
      </p:sp>
    </p:spTree>
    <p:extLst>
      <p:ext uri="{BB962C8B-B14F-4D97-AF65-F5344CB8AC3E}">
        <p14:creationId xmlns:p14="http://schemas.microsoft.com/office/powerpoint/2010/main" val="6296113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31FDC-7A68-82D2-717A-8E23CD4FAB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04B611-8F06-8EFD-0C6C-C215FEFE22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8E624A-3656-CBF4-9CBE-C2A00E2D6A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BFA543-CE26-E668-EE80-DEE1DB9F1020}"/>
              </a:ext>
            </a:extLst>
          </p:cNvPr>
          <p:cNvSpPr>
            <a:spLocks noGrp="1"/>
          </p:cNvSpPr>
          <p:nvPr>
            <p:ph type="sldNum" sz="quarter" idx="5"/>
          </p:nvPr>
        </p:nvSpPr>
        <p:spPr/>
        <p:txBody>
          <a:bodyPr/>
          <a:lstStyle/>
          <a:p>
            <a:fld id="{2E0B9F9D-E9FA-4D0D-83D7-3FB744601B2F}" type="slidenum">
              <a:t>71</a:t>
            </a:fld>
            <a:endParaRPr lang="en-US"/>
          </a:p>
        </p:txBody>
      </p:sp>
    </p:spTree>
    <p:extLst>
      <p:ext uri="{BB962C8B-B14F-4D97-AF65-F5344CB8AC3E}">
        <p14:creationId xmlns:p14="http://schemas.microsoft.com/office/powerpoint/2010/main" val="3400263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B9F9D-E9FA-4D0D-83D7-3FB744601B2F}" type="slidenum">
              <a:rPr lang="en-US" smtClean="0"/>
              <a:t>72</a:t>
            </a:fld>
            <a:endParaRPr lang="en-US"/>
          </a:p>
        </p:txBody>
      </p:sp>
    </p:spTree>
    <p:extLst>
      <p:ext uri="{BB962C8B-B14F-4D97-AF65-F5344CB8AC3E}">
        <p14:creationId xmlns:p14="http://schemas.microsoft.com/office/powerpoint/2010/main" val="2940813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B9F9D-E9FA-4D0D-83D7-3FB744601B2F}" type="slidenum">
              <a:rPr lang="en-US" smtClean="0"/>
              <a:t>18</a:t>
            </a:fld>
            <a:endParaRPr lang="en-US"/>
          </a:p>
        </p:txBody>
      </p:sp>
    </p:spTree>
    <p:extLst>
      <p:ext uri="{BB962C8B-B14F-4D97-AF65-F5344CB8AC3E}">
        <p14:creationId xmlns:p14="http://schemas.microsoft.com/office/powerpoint/2010/main" val="2113401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A7507-A963-7B39-A88A-A93A373AC3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361625-3E06-EAA7-F06D-CD38B74CE0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9E720E-3221-84E5-80FA-67721A95D8A6}"/>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3E7BC71E-5C2D-31F2-9C9B-01634ABC25EE}"/>
              </a:ext>
            </a:extLst>
          </p:cNvPr>
          <p:cNvSpPr>
            <a:spLocks noGrp="1"/>
          </p:cNvSpPr>
          <p:nvPr>
            <p:ph type="sldNum" sz="quarter" idx="5"/>
          </p:nvPr>
        </p:nvSpPr>
        <p:spPr/>
        <p:txBody>
          <a:bodyPr/>
          <a:lstStyle/>
          <a:p>
            <a:fld id="{2E0B9F9D-E9FA-4D0D-83D7-3FB744601B2F}" type="slidenum">
              <a:rPr lang="en-US"/>
              <a:t>19</a:t>
            </a:fld>
            <a:endParaRPr lang="en-US"/>
          </a:p>
        </p:txBody>
      </p:sp>
    </p:spTree>
    <p:extLst>
      <p:ext uri="{BB962C8B-B14F-4D97-AF65-F5344CB8AC3E}">
        <p14:creationId xmlns:p14="http://schemas.microsoft.com/office/powerpoint/2010/main" val="928616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18E21-645A-F7C2-E7BD-0791658A1A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2A7EA9-7128-1F11-5FF0-541248A7DD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3743A4-6F87-D4BC-653F-D541692B18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77B30E-954C-F701-7178-5D8F56BB4A46}"/>
              </a:ext>
            </a:extLst>
          </p:cNvPr>
          <p:cNvSpPr>
            <a:spLocks noGrp="1"/>
          </p:cNvSpPr>
          <p:nvPr>
            <p:ph type="sldNum" sz="quarter" idx="5"/>
          </p:nvPr>
        </p:nvSpPr>
        <p:spPr/>
        <p:txBody>
          <a:bodyPr/>
          <a:lstStyle/>
          <a:p>
            <a:fld id="{2E0B9F9D-E9FA-4D0D-83D7-3FB744601B2F}" type="slidenum">
              <a:t>21</a:t>
            </a:fld>
            <a:endParaRPr lang="en-US"/>
          </a:p>
        </p:txBody>
      </p:sp>
    </p:spTree>
    <p:extLst>
      <p:ext uri="{BB962C8B-B14F-4D97-AF65-F5344CB8AC3E}">
        <p14:creationId xmlns:p14="http://schemas.microsoft.com/office/powerpoint/2010/main" val="76045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B9F9D-E9FA-4D0D-83D7-3FB744601B2F}" type="slidenum">
              <a:rPr lang="en-US" smtClean="0"/>
              <a:t>23</a:t>
            </a:fld>
            <a:endParaRPr lang="en-US"/>
          </a:p>
        </p:txBody>
      </p:sp>
    </p:spTree>
    <p:extLst>
      <p:ext uri="{BB962C8B-B14F-4D97-AF65-F5344CB8AC3E}">
        <p14:creationId xmlns:p14="http://schemas.microsoft.com/office/powerpoint/2010/main" val="3361991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C0AC0-076F-8FC2-A295-8F5C7EDD23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E1C683-9DC3-895A-8BAC-5C6A744645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C46701-3E21-543F-1210-2766FDF0C53A}"/>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CC287947-6102-BAA5-5CAB-B0C0E641A08B}"/>
              </a:ext>
            </a:extLst>
          </p:cNvPr>
          <p:cNvSpPr>
            <a:spLocks noGrp="1"/>
          </p:cNvSpPr>
          <p:nvPr>
            <p:ph type="sldNum" sz="quarter" idx="5"/>
          </p:nvPr>
        </p:nvSpPr>
        <p:spPr/>
        <p:txBody>
          <a:bodyPr/>
          <a:lstStyle/>
          <a:p>
            <a:fld id="{2E0B9F9D-E9FA-4D0D-83D7-3FB744601B2F}" type="slidenum">
              <a:t>24</a:t>
            </a:fld>
            <a:endParaRPr lang="en-US"/>
          </a:p>
        </p:txBody>
      </p:sp>
    </p:spTree>
    <p:extLst>
      <p:ext uri="{BB962C8B-B14F-4D97-AF65-F5344CB8AC3E}">
        <p14:creationId xmlns:p14="http://schemas.microsoft.com/office/powerpoint/2010/main" val="363219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D3FF4-9607-33A9-C809-D80BEB73B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843F29-BED2-12B8-A103-51DA8E9C24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93554F-EB01-ED5F-2711-68DA3007DFF5}"/>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443B1CD1-F182-68FF-2ECF-01F53595E744}"/>
              </a:ext>
            </a:extLst>
          </p:cNvPr>
          <p:cNvSpPr>
            <a:spLocks noGrp="1"/>
          </p:cNvSpPr>
          <p:nvPr>
            <p:ph type="sldNum" sz="quarter" idx="5"/>
          </p:nvPr>
        </p:nvSpPr>
        <p:spPr/>
        <p:txBody>
          <a:bodyPr/>
          <a:lstStyle/>
          <a:p>
            <a:fld id="{2E0B9F9D-E9FA-4D0D-83D7-3FB744601B2F}" type="slidenum">
              <a:rPr lang="en-US"/>
              <a:t>26</a:t>
            </a:fld>
            <a:endParaRPr lang="en-US"/>
          </a:p>
        </p:txBody>
      </p:sp>
    </p:spTree>
    <p:extLst>
      <p:ext uri="{BB962C8B-B14F-4D97-AF65-F5344CB8AC3E}">
        <p14:creationId xmlns:p14="http://schemas.microsoft.com/office/powerpoint/2010/main" val="831009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DE5BA31-5B14-4185-824A-854B3B19944B}" type="datetimeFigureOut">
              <a:rPr lang="en-US" smtClean="0"/>
              <a:t>4/11/25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8372EC-6DF6-44FC-96F4-1675359F2D19}" type="slidenum">
              <a:rPr lang="en-US" smtClean="0"/>
              <a:t>‹#›</a:t>
            </a:fld>
            <a:endParaRPr lang="en-US"/>
          </a:p>
        </p:txBody>
      </p:sp>
    </p:spTree>
    <p:extLst>
      <p:ext uri="{BB962C8B-B14F-4D97-AF65-F5344CB8AC3E}">
        <p14:creationId xmlns:p14="http://schemas.microsoft.com/office/powerpoint/2010/main" val="57184649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E5BA31-5B14-4185-824A-854B3B19944B}" type="datetimeFigureOut">
              <a:rPr lang="en-US" smtClean="0"/>
              <a:t>4/11/25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8372EC-6DF6-44FC-96F4-1675359F2D19}" type="slidenum">
              <a:rPr lang="en-US" smtClean="0"/>
              <a:t>‹#›</a:t>
            </a:fld>
            <a:endParaRPr lang="en-US"/>
          </a:p>
        </p:txBody>
      </p:sp>
    </p:spTree>
    <p:extLst>
      <p:ext uri="{BB962C8B-B14F-4D97-AF65-F5344CB8AC3E}">
        <p14:creationId xmlns:p14="http://schemas.microsoft.com/office/powerpoint/2010/main" val="321486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E5BA31-5B14-4185-824A-854B3B19944B}" type="datetimeFigureOut">
              <a:rPr lang="en-US" smtClean="0"/>
              <a:t>4/11/25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8372EC-6DF6-44FC-96F4-1675359F2D19}" type="slidenum">
              <a:rPr lang="en-US" smtClean="0"/>
              <a:t>‹#›</a:t>
            </a:fld>
            <a:endParaRPr lang="en-US"/>
          </a:p>
        </p:txBody>
      </p:sp>
    </p:spTree>
    <p:extLst>
      <p:ext uri="{BB962C8B-B14F-4D97-AF65-F5344CB8AC3E}">
        <p14:creationId xmlns:p14="http://schemas.microsoft.com/office/powerpoint/2010/main" val="4184291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55EEB0-6B39-B37A-F833-47A6F7BEE3C6}"/>
              </a:ext>
            </a:extLst>
          </p:cNvPr>
          <p:cNvSpPr/>
          <p:nvPr userDrawn="1"/>
        </p:nvSpPr>
        <p:spPr>
          <a:xfrm>
            <a:off x="4572000" y="0"/>
            <a:ext cx="4572000" cy="514350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Picture Placeholder 9">
            <a:extLst>
              <a:ext uri="{FF2B5EF4-FFF2-40B4-BE49-F238E27FC236}">
                <a16:creationId xmlns:a16="http://schemas.microsoft.com/office/drawing/2014/main" id="{371FF71D-B57D-CDF7-6D77-391F1E589ED4}"/>
              </a:ext>
            </a:extLst>
          </p:cNvPr>
          <p:cNvSpPr>
            <a:spLocks noGrp="1"/>
          </p:cNvSpPr>
          <p:nvPr>
            <p:ph type="pic" sz="quarter" idx="11"/>
          </p:nvPr>
        </p:nvSpPr>
        <p:spPr>
          <a:xfrm>
            <a:off x="4572000" y="0"/>
            <a:ext cx="4572000" cy="5143500"/>
          </a:xfrm>
          <a:solidFill>
            <a:srgbClr val="828282"/>
          </a:solidFill>
        </p:spPr>
        <p:txBody>
          <a:bodyPr>
            <a:normAutofit/>
          </a:bodyPr>
          <a:lstStyle>
            <a:lvl1pPr marL="0" indent="0">
              <a:buNone/>
              <a:defRPr sz="1350"/>
            </a:lvl1pPr>
          </a:lstStyle>
          <a:p>
            <a:endParaRPr lang="en-US"/>
          </a:p>
        </p:txBody>
      </p:sp>
      <p:sp>
        <p:nvSpPr>
          <p:cNvPr id="5" name="Text Placeholder 7">
            <a:extLst>
              <a:ext uri="{FF2B5EF4-FFF2-40B4-BE49-F238E27FC236}">
                <a16:creationId xmlns:a16="http://schemas.microsoft.com/office/drawing/2014/main" id="{F6897216-D7FD-E414-95AF-15DB933D9B4B}"/>
              </a:ext>
            </a:extLst>
          </p:cNvPr>
          <p:cNvSpPr>
            <a:spLocks noGrp="1"/>
          </p:cNvSpPr>
          <p:nvPr>
            <p:ph type="body" sz="quarter" idx="10" hasCustomPrompt="1"/>
          </p:nvPr>
        </p:nvSpPr>
        <p:spPr>
          <a:xfrm>
            <a:off x="6350038" y="4511353"/>
            <a:ext cx="2497931" cy="365522"/>
          </a:xfrm>
        </p:spPr>
        <p:txBody>
          <a:bodyPr anchor="b">
            <a:normAutofit/>
          </a:bodyPr>
          <a:lstStyle>
            <a:lvl1pPr marL="0" indent="0" algn="r">
              <a:buNone/>
              <a:defRPr sz="1125">
                <a:solidFill>
                  <a:schemeClr val="bg1"/>
                </a:solidFill>
                <a:latin typeface="Walker Fox" pitchFamily="2"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Image caption lorem ipsum</a:t>
            </a:r>
          </a:p>
        </p:txBody>
      </p:sp>
      <p:sp>
        <p:nvSpPr>
          <p:cNvPr id="6" name="Title 1">
            <a:extLst>
              <a:ext uri="{FF2B5EF4-FFF2-40B4-BE49-F238E27FC236}">
                <a16:creationId xmlns:a16="http://schemas.microsoft.com/office/drawing/2014/main" id="{BCD8B297-5082-4E5E-CACE-1CF4D68DA4F1}"/>
              </a:ext>
            </a:extLst>
          </p:cNvPr>
          <p:cNvSpPr>
            <a:spLocks noGrp="1"/>
          </p:cNvSpPr>
          <p:nvPr>
            <p:ph type="title" hasCustomPrompt="1"/>
          </p:nvPr>
        </p:nvSpPr>
        <p:spPr>
          <a:xfrm>
            <a:off x="270012" y="273844"/>
            <a:ext cx="4046057" cy="440531"/>
          </a:xfrm>
        </p:spPr>
        <p:txBody>
          <a:bodyPr anchor="t">
            <a:noAutofit/>
          </a:bodyPr>
          <a:lstStyle>
            <a:lvl1pPr>
              <a:defRPr sz="2700" cap="all" spc="150" baseline="0">
                <a:solidFill>
                  <a:schemeClr val="tx1"/>
                </a:solidFill>
              </a:defRPr>
            </a:lvl1pPr>
          </a:lstStyle>
          <a:p>
            <a:r>
              <a:rPr lang="en-US"/>
              <a:t>Split contents</a:t>
            </a:r>
          </a:p>
        </p:txBody>
      </p:sp>
      <p:sp>
        <p:nvSpPr>
          <p:cNvPr id="9" name="Content Placeholder 2">
            <a:extLst>
              <a:ext uri="{FF2B5EF4-FFF2-40B4-BE49-F238E27FC236}">
                <a16:creationId xmlns:a16="http://schemas.microsoft.com/office/drawing/2014/main" id="{1D532FD3-E690-CD2E-A86B-752AABCB3D87}"/>
              </a:ext>
            </a:extLst>
          </p:cNvPr>
          <p:cNvSpPr>
            <a:spLocks noGrp="1"/>
          </p:cNvSpPr>
          <p:nvPr>
            <p:ph idx="12" hasCustomPrompt="1"/>
          </p:nvPr>
        </p:nvSpPr>
        <p:spPr>
          <a:xfrm>
            <a:off x="289062" y="901898"/>
            <a:ext cx="4027007" cy="3980458"/>
          </a:xfrm>
        </p:spPr>
        <p:txBody>
          <a:bodyPr>
            <a:normAutofit/>
          </a:bodyPr>
          <a:lstStyle>
            <a:lvl1pPr marL="385763" indent="-385763">
              <a:buFont typeface="+mj-lt"/>
              <a:buAutoNum type="arabicPeriod"/>
              <a:defRPr sz="2250">
                <a:solidFill>
                  <a:schemeClr val="tx1"/>
                </a:solidFill>
              </a:defRPr>
            </a:lvl1pPr>
            <a:lvl2pPr marL="685800" indent="-342900">
              <a:buFont typeface="+mj-lt"/>
              <a:buAutoNum type="arabicPeriod"/>
              <a:defRPr/>
            </a:lvl2pPr>
            <a:lvl3pPr marL="1028700" indent="-342900">
              <a:buFont typeface="+mj-lt"/>
              <a:buAutoNum type="arabicPeriod"/>
              <a:defRPr/>
            </a:lvl3pPr>
            <a:lvl4pPr marL="1285875" indent="-257175">
              <a:buFont typeface="+mj-lt"/>
              <a:buAutoNum type="arabicPeriod"/>
              <a:defRPr/>
            </a:lvl4pPr>
            <a:lvl5pPr marL="1628775" indent="-257175">
              <a:buFont typeface="+mj-lt"/>
              <a:buAutoNum type="arabicPeriod"/>
              <a:defRPr/>
            </a:lvl5pPr>
          </a:lstStyle>
          <a:p>
            <a:pPr lvl="0"/>
            <a:r>
              <a:rPr lang="en-US" err="1"/>
              <a:t>Ucienti</a:t>
            </a:r>
            <a:r>
              <a:rPr lang="en-US"/>
              <a:t> res </a:t>
            </a:r>
            <a:r>
              <a:rPr lang="en-US" err="1"/>
              <a:t>dicipictur</a:t>
            </a:r>
            <a:endParaRPr lang="en-US"/>
          </a:p>
          <a:p>
            <a:pPr lvl="0"/>
            <a:r>
              <a:rPr lang="en-US" err="1"/>
              <a:t>Torem</a:t>
            </a:r>
            <a:r>
              <a:rPr lang="en-US"/>
              <a:t> </a:t>
            </a:r>
            <a:r>
              <a:rPr lang="en-US" err="1"/>
              <a:t>enienim</a:t>
            </a:r>
            <a:endParaRPr lang="en-US"/>
          </a:p>
          <a:p>
            <a:pPr lvl="0"/>
            <a:r>
              <a:rPr lang="en-US" err="1"/>
              <a:t>Pudis</a:t>
            </a:r>
            <a:r>
              <a:rPr lang="en-US"/>
              <a:t> que </a:t>
            </a:r>
            <a:r>
              <a:rPr lang="en-US" err="1"/>
              <a:t>corest</a:t>
            </a:r>
            <a:endParaRPr lang="en-US"/>
          </a:p>
          <a:p>
            <a:pPr lvl="0"/>
            <a:r>
              <a:rPr lang="en-US" err="1"/>
              <a:t>Dolorep</a:t>
            </a:r>
            <a:r>
              <a:rPr lang="en-US"/>
              <a:t> </a:t>
            </a:r>
            <a:r>
              <a:rPr lang="en-US" err="1"/>
              <a:t>ersperf</a:t>
            </a:r>
            <a:endParaRPr lang="en-US"/>
          </a:p>
          <a:p>
            <a:pPr lvl="0"/>
            <a:r>
              <a:rPr lang="en-US" err="1"/>
              <a:t>Erferi</a:t>
            </a:r>
            <a:r>
              <a:rPr lang="en-US"/>
              <a:t> </a:t>
            </a:r>
            <a:r>
              <a:rPr lang="en-US" err="1"/>
              <a:t>bea</a:t>
            </a:r>
            <a:r>
              <a:rPr lang="en-US"/>
              <a:t> </a:t>
            </a:r>
            <a:r>
              <a:rPr lang="en-US" err="1"/>
              <a:t>iusdandunt</a:t>
            </a:r>
            <a:endParaRPr lang="en-US"/>
          </a:p>
          <a:p>
            <a:pPr lvl="0"/>
            <a:r>
              <a:rPr lang="en-US" err="1"/>
              <a:t>Rovid</a:t>
            </a:r>
            <a:r>
              <a:rPr lang="en-US"/>
              <a:t> </a:t>
            </a:r>
            <a:r>
              <a:rPr lang="en-US" err="1"/>
              <a:t>mossus</a:t>
            </a:r>
            <a:r>
              <a:rPr lang="en-US"/>
              <a:t> vid</a:t>
            </a:r>
          </a:p>
        </p:txBody>
      </p:sp>
    </p:spTree>
    <p:extLst>
      <p:ext uri="{BB962C8B-B14F-4D97-AF65-F5344CB8AC3E}">
        <p14:creationId xmlns:p14="http://schemas.microsoft.com/office/powerpoint/2010/main" val="3726510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E5BA31-5B14-4185-824A-854B3B19944B}" type="datetimeFigureOut">
              <a:rPr lang="en-US" smtClean="0"/>
              <a:t>4/11/25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8372EC-6DF6-44FC-96F4-1675359F2D19}" type="slidenum">
              <a:rPr lang="en-US" smtClean="0"/>
              <a:t>‹#›</a:t>
            </a:fld>
            <a:endParaRPr lang="en-US"/>
          </a:p>
        </p:txBody>
      </p:sp>
    </p:spTree>
    <p:extLst>
      <p:ext uri="{BB962C8B-B14F-4D97-AF65-F5344CB8AC3E}">
        <p14:creationId xmlns:p14="http://schemas.microsoft.com/office/powerpoint/2010/main" val="1713105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E5BA31-5B14-4185-824A-854B3B19944B}" type="datetimeFigureOut">
              <a:rPr lang="en-US" smtClean="0"/>
              <a:t>4/11/25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8372EC-6DF6-44FC-96F4-1675359F2D19}" type="slidenum">
              <a:rPr lang="en-US" smtClean="0"/>
              <a:t>‹#›</a:t>
            </a:fld>
            <a:endParaRPr lang="en-US"/>
          </a:p>
        </p:txBody>
      </p:sp>
    </p:spTree>
    <p:extLst>
      <p:ext uri="{BB962C8B-B14F-4D97-AF65-F5344CB8AC3E}">
        <p14:creationId xmlns:p14="http://schemas.microsoft.com/office/powerpoint/2010/main" val="1708318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DE5BA31-5B14-4185-824A-854B3B19944B}" type="datetimeFigureOut">
              <a:rPr lang="en-US" smtClean="0"/>
              <a:t>4/11/25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8372EC-6DF6-44FC-96F4-1675359F2D19}" type="slidenum">
              <a:rPr lang="en-US" smtClean="0"/>
              <a:t>‹#›</a:t>
            </a:fld>
            <a:endParaRPr lang="en-US"/>
          </a:p>
        </p:txBody>
      </p:sp>
    </p:spTree>
    <p:extLst>
      <p:ext uri="{BB962C8B-B14F-4D97-AF65-F5344CB8AC3E}">
        <p14:creationId xmlns:p14="http://schemas.microsoft.com/office/powerpoint/2010/main" val="4203126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E5BA31-5B14-4185-824A-854B3B19944B}" type="datetimeFigureOut">
              <a:rPr lang="en-US" smtClean="0"/>
              <a:t>4/11/25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8372EC-6DF6-44FC-96F4-1675359F2D19}" type="slidenum">
              <a:rPr lang="en-US" smtClean="0"/>
              <a:t>‹#›</a:t>
            </a:fld>
            <a:endParaRPr lang="en-US"/>
          </a:p>
        </p:txBody>
      </p:sp>
    </p:spTree>
    <p:extLst>
      <p:ext uri="{BB962C8B-B14F-4D97-AF65-F5344CB8AC3E}">
        <p14:creationId xmlns:p14="http://schemas.microsoft.com/office/powerpoint/2010/main" val="2549664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DE5BA31-5B14-4185-824A-854B3B19944B}" type="datetimeFigureOut">
              <a:rPr lang="en-US" smtClean="0"/>
              <a:t>4/11/25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8372EC-6DF6-44FC-96F4-1675359F2D19}" type="slidenum">
              <a:rPr lang="en-US" smtClean="0"/>
              <a:t>‹#›</a:t>
            </a:fld>
            <a:endParaRPr lang="en-US"/>
          </a:p>
        </p:txBody>
      </p:sp>
    </p:spTree>
    <p:extLst>
      <p:ext uri="{BB962C8B-B14F-4D97-AF65-F5344CB8AC3E}">
        <p14:creationId xmlns:p14="http://schemas.microsoft.com/office/powerpoint/2010/main" val="2196980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E5BA31-5B14-4185-824A-854B3B19944B}" type="datetimeFigureOut">
              <a:rPr lang="en-US" smtClean="0"/>
              <a:t>4/11/25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8372EC-6DF6-44FC-96F4-1675359F2D19}" type="slidenum">
              <a:rPr lang="en-US" smtClean="0"/>
              <a:t>‹#›</a:t>
            </a:fld>
            <a:endParaRPr lang="en-US"/>
          </a:p>
        </p:txBody>
      </p:sp>
    </p:spTree>
    <p:extLst>
      <p:ext uri="{BB962C8B-B14F-4D97-AF65-F5344CB8AC3E}">
        <p14:creationId xmlns:p14="http://schemas.microsoft.com/office/powerpoint/2010/main" val="3375219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DE5BA31-5B14-4185-824A-854B3B19944B}" type="datetimeFigureOut">
              <a:rPr lang="en-US" smtClean="0"/>
              <a:t>4/11/25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8372EC-6DF6-44FC-96F4-1675359F2D19}" type="slidenum">
              <a:rPr lang="en-US" smtClean="0"/>
              <a:t>‹#›</a:t>
            </a:fld>
            <a:endParaRPr lang="en-US"/>
          </a:p>
        </p:txBody>
      </p:sp>
    </p:spTree>
    <p:extLst>
      <p:ext uri="{BB962C8B-B14F-4D97-AF65-F5344CB8AC3E}">
        <p14:creationId xmlns:p14="http://schemas.microsoft.com/office/powerpoint/2010/main" val="4262432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DE5BA31-5B14-4185-824A-854B3B19944B}" type="datetimeFigureOut">
              <a:rPr lang="en-US" smtClean="0"/>
              <a:t>4/11/25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8372EC-6DF6-44FC-96F4-1675359F2D19}" type="slidenum">
              <a:rPr lang="en-US" smtClean="0"/>
              <a:t>‹#›</a:t>
            </a:fld>
            <a:endParaRPr lang="en-US"/>
          </a:p>
        </p:txBody>
      </p:sp>
    </p:spTree>
    <p:extLst>
      <p:ext uri="{BB962C8B-B14F-4D97-AF65-F5344CB8AC3E}">
        <p14:creationId xmlns:p14="http://schemas.microsoft.com/office/powerpoint/2010/main" val="445412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DE5BA31-5B14-4185-824A-854B3B19944B}" type="datetimeFigureOut">
              <a:rPr lang="en-US" smtClean="0"/>
              <a:t>4/11/25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08372EC-6DF6-44FC-96F4-1675359F2D19}" type="slidenum">
              <a:rPr lang="en-US" smtClean="0"/>
              <a:t>‹#›</a:t>
            </a:fld>
            <a:endParaRPr lang="en-US"/>
          </a:p>
        </p:txBody>
      </p:sp>
    </p:spTree>
    <p:extLst>
      <p:ext uri="{BB962C8B-B14F-4D97-AF65-F5344CB8AC3E}">
        <p14:creationId xmlns:p14="http://schemas.microsoft.com/office/powerpoint/2010/main" val="155792410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6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microsoft.com/office/2018/10/relationships/comments" Target="../comments/modernComment_1BA_5FF7DBC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microsoft.com/office/2018/10/relationships/comments" Target="../comments/modernComment_158_A0BA87F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04_5D67F2E3.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microsoft.com/office/2018/10/relationships/comments" Target="../comments/modernComment_187_86F4B93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18E_9A6F19A8.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24.xml.rels><?xml version="1.0" encoding="UTF-8" standalone="yes"?>
<Relationships xmlns="http://schemas.openxmlformats.org/package/2006/relationships"><Relationship Id="rId3" Type="http://schemas.microsoft.com/office/2018/10/relationships/comments" Target="../comments/modernComment_15E_F1D0DBB.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2" Type="http://schemas.microsoft.com/office/2018/10/relationships/comments" Target="../comments/modernComment_160_204D2C8B.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microsoft.com/office/2018/10/relationships/comments" Target="../comments/modernComment_15C_8A6D121B.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microsoft.com/office/2018/10/relationships/comments" Target="../comments/modernComment_166_4E935E05.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4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4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18/10/relationships/comments" Target="../comments/modernComment_1B8_95008FCB.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microsoft.com/office/2018/10/relationships/comments" Target="../comments/modernComment_1B9_9564068D.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microsoft.com/office/2018/10/relationships/comments" Target="../comments/modernComment_169_5A61A3DA.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5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55.xml.rels><?xml version="1.0" encoding="UTF-8" standalone="yes"?>
<Relationships xmlns="http://schemas.openxmlformats.org/package/2006/relationships"><Relationship Id="rId3" Type="http://schemas.microsoft.com/office/2018/10/relationships/comments" Target="../comments/modernComment_168_3CDDDA46.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56.xml.rels><?xml version="1.0" encoding="UTF-8" standalone="yes"?>
<Relationships xmlns="http://schemas.openxmlformats.org/package/2006/relationships"><Relationship Id="rId3" Type="http://schemas.microsoft.com/office/2018/10/relationships/comments" Target="../comments/modernComment_18F_6A2B3804.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57.xml.rels><?xml version="1.0" encoding="UTF-8" standalone="yes"?>
<Relationships xmlns="http://schemas.openxmlformats.org/package/2006/relationships"><Relationship Id="rId3" Type="http://schemas.microsoft.com/office/2018/10/relationships/comments" Target="../comments/modernComment_1BB_D71BBFE3.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5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microsoft.com/office/2018/10/relationships/comments" Target="../comments/modernComment_173_A7520D9D.xm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emf"/><Relationship Id="rId4" Type="http://schemas.openxmlformats.org/officeDocument/2006/relationships/image" Target="../media/image21.tiff"/></Relationships>
</file>

<file path=ppt/slides/_rels/slide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microsoft.com/office/2018/10/relationships/comments" Target="../comments/modernComment_105_62F9BE9E.xm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emf"/></Relationships>
</file>

<file path=ppt/slides/_rels/slide61.xml.rels><?xml version="1.0" encoding="UTF-8" standalone="yes"?>
<Relationships xmlns="http://schemas.openxmlformats.org/package/2006/relationships"><Relationship Id="rId3" Type="http://schemas.microsoft.com/office/2018/10/relationships/comments" Target="../comments/modernComment_1B0_CB78C53E.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1.emf"/></Relationships>
</file>

<file path=ppt/slides/_rels/slide62.xml.rels><?xml version="1.0" encoding="UTF-8" standalone="yes"?>
<Relationships xmlns="http://schemas.openxmlformats.org/package/2006/relationships"><Relationship Id="rId3" Type="http://schemas.microsoft.com/office/2018/10/relationships/comments" Target="../comments/modernComment_1B2_B958C325.xm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1.emf"/></Relationships>
</file>

<file path=ppt/slides/_rels/slide63.xml.rels><?xml version="1.0" encoding="UTF-8" standalone="yes"?>
<Relationships xmlns="http://schemas.openxmlformats.org/package/2006/relationships"><Relationship Id="rId3" Type="http://schemas.microsoft.com/office/2018/10/relationships/comments" Target="../comments/modernComment_186_D48D6758.xm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emf"/><Relationship Id="rId4" Type="http://schemas.openxmlformats.org/officeDocument/2006/relationships/image" Target="../media/image25.jpeg"/></Relationships>
</file>

<file path=ppt/slides/_rels/slide6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microsoft.com/office/2018/10/relationships/comments" Target="../comments/modernComment_16F_FAF55DD.xm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microsoft.com/office/2018/10/relationships/comments" Target="../comments/modernComment_15B_12F4DBD0.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2">
            <a:extLst>
              <a:ext uri="{FF2B5EF4-FFF2-40B4-BE49-F238E27FC236}">
                <a16:creationId xmlns:a16="http://schemas.microsoft.com/office/drawing/2014/main" id="{FFC0A161-3D19-4468-9147-7EE925829112}"/>
              </a:ext>
            </a:extLst>
          </p:cNvPr>
          <p:cNvSpPr>
            <a:spLocks noGrp="1"/>
          </p:cNvSpPr>
          <p:nvPr>
            <p:ph type="subTitle" idx="1"/>
          </p:nvPr>
        </p:nvSpPr>
        <p:spPr>
          <a:xfrm>
            <a:off x="3600450" y="4483890"/>
            <a:ext cx="5143500" cy="346249"/>
          </a:xfrm>
        </p:spPr>
        <p:txBody>
          <a:bodyPr vert="horz" lIns="68580" tIns="34290" rIns="68580" bIns="34290" rtlCol="0" anchor="b">
            <a:normAutofit/>
          </a:bodyPr>
          <a:lstStyle/>
          <a:p>
            <a:pPr algn="r"/>
            <a:r>
              <a:rPr lang="en-US" dirty="0">
                <a:latin typeface="Arial" panose="020B0604020202020204" pitchFamily="34" charset="0"/>
                <a:ea typeface="Calibri"/>
                <a:cs typeface="Arial" panose="020B0604020202020204" pitchFamily="34" charset="0"/>
              </a:rPr>
              <a:t>American Alliance of Museums Annual Meeting</a:t>
            </a:r>
          </a:p>
        </p:txBody>
      </p:sp>
      <p:sp>
        <p:nvSpPr>
          <p:cNvPr id="5" name="footer 1">
            <a:extLst>
              <a:ext uri="{FF2B5EF4-FFF2-40B4-BE49-F238E27FC236}">
                <a16:creationId xmlns:a16="http://schemas.microsoft.com/office/drawing/2014/main" id="{6295991F-6D13-D19F-7E5C-173488F77B67}"/>
              </a:ext>
            </a:extLst>
          </p:cNvPr>
          <p:cNvSpPr txBox="1">
            <a:spLocks/>
          </p:cNvSpPr>
          <p:nvPr/>
        </p:nvSpPr>
        <p:spPr>
          <a:xfrm>
            <a:off x="457200" y="4483890"/>
            <a:ext cx="1600200" cy="346249"/>
          </a:xfrm>
          <a:prstGeom prst="rect">
            <a:avLst/>
          </a:prstGeom>
        </p:spPr>
        <p:txBody>
          <a:bodyPr vert="horz" lIns="68580" tIns="34290" rIns="68580" bIns="3429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latin typeface="Arial" panose="020B0604020202020204" pitchFamily="34" charset="0"/>
                <a:ea typeface="Calibri"/>
                <a:cs typeface="Arial" panose="020B0604020202020204" pitchFamily="34" charset="0"/>
              </a:rPr>
              <a:t>May 6, 2025</a:t>
            </a:r>
          </a:p>
        </p:txBody>
      </p:sp>
      <p:sp>
        <p:nvSpPr>
          <p:cNvPr id="2" name="Title">
            <a:extLst>
              <a:ext uri="{FF2B5EF4-FFF2-40B4-BE49-F238E27FC236}">
                <a16:creationId xmlns:a16="http://schemas.microsoft.com/office/drawing/2014/main" id="{132352F9-AB1F-427F-AB65-D12EC5F12E54}"/>
              </a:ext>
            </a:extLst>
          </p:cNvPr>
          <p:cNvSpPr>
            <a:spLocks noGrp="1"/>
          </p:cNvSpPr>
          <p:nvPr>
            <p:ph type="ctrTitle"/>
          </p:nvPr>
        </p:nvSpPr>
        <p:spPr>
          <a:xfrm>
            <a:off x="457200" y="2114550"/>
            <a:ext cx="8686800" cy="956072"/>
          </a:xfrm>
          <a:solidFill>
            <a:schemeClr val="bg1"/>
          </a:solidFill>
        </p:spPr>
        <p:txBody>
          <a:bodyPr>
            <a:noAutofit/>
          </a:bodyPr>
          <a:lstStyle/>
          <a:p>
            <a:pPr algn="l"/>
            <a:r>
              <a:rPr lang="en-US" sz="3300" dirty="0">
                <a:latin typeface="Arial" panose="020B0604020202020204" pitchFamily="34" charset="0"/>
                <a:ea typeface="Calibri"/>
                <a:cs typeface="Arial" panose="020B0604020202020204" pitchFamily="34" charset="0"/>
              </a:rPr>
              <a:t>A Holistic and People-Centered Approach </a:t>
            </a:r>
            <a:br>
              <a:rPr lang="en-US" sz="3300" dirty="0">
                <a:latin typeface="Arial" panose="020B0604020202020204" pitchFamily="34" charset="0"/>
                <a:ea typeface="Calibri"/>
                <a:cs typeface="Arial" panose="020B0604020202020204" pitchFamily="34" charset="0"/>
              </a:rPr>
            </a:br>
            <a:r>
              <a:rPr lang="en-US" sz="3300" dirty="0">
                <a:latin typeface="Arial" panose="020B0604020202020204" pitchFamily="34" charset="0"/>
                <a:ea typeface="Calibri"/>
                <a:cs typeface="Arial" panose="020B0604020202020204" pitchFamily="34" charset="0"/>
              </a:rPr>
              <a:t>to Accessible Exhibition Design</a:t>
            </a:r>
            <a:endParaRPr lang="en-US" sz="1800" dirty="0">
              <a:latin typeface="Arial" panose="020B0604020202020204" pitchFamily="34" charset="0"/>
              <a:ea typeface="Calibri"/>
              <a:cs typeface="Arial" panose="020B0604020202020204" pitchFamily="34" charset="0"/>
            </a:endParaRPr>
          </a:p>
        </p:txBody>
      </p:sp>
      <p:sp>
        <p:nvSpPr>
          <p:cNvPr id="10" name="header">
            <a:extLst>
              <a:ext uri="{FF2B5EF4-FFF2-40B4-BE49-F238E27FC236}">
                <a16:creationId xmlns:a16="http://schemas.microsoft.com/office/drawing/2014/main" id="{DE6E511B-C553-3EB4-B1AD-A211142E6A9A}"/>
              </a:ext>
            </a:extLst>
          </p:cNvPr>
          <p:cNvSpPr txBox="1"/>
          <p:nvPr/>
        </p:nvSpPr>
        <p:spPr>
          <a:xfrm>
            <a:off x="457200" y="245147"/>
            <a:ext cx="5143500" cy="646331"/>
          </a:xfrm>
          <a:prstGeom prst="rect">
            <a:avLst/>
          </a:prstGeom>
          <a:noFill/>
        </p:spPr>
        <p:txBody>
          <a:bodyPr wrap="square">
            <a:spAutoFit/>
          </a:bodyPr>
          <a:lstStyle/>
          <a:p>
            <a:r>
              <a:rPr lang="en-US" sz="1800" dirty="0">
                <a:latin typeface="Arial" panose="020B0604020202020204" pitchFamily="34" charset="0"/>
                <a:ea typeface="Calibri"/>
                <a:cs typeface="Arial" panose="020B0604020202020204" pitchFamily="34" charset="0"/>
              </a:rPr>
              <a:t>Walker Art Center</a:t>
            </a:r>
            <a:br>
              <a:rPr lang="en-US" sz="1800" dirty="0">
                <a:latin typeface="Arial" panose="020B0604020202020204" pitchFamily="34" charset="0"/>
                <a:ea typeface="Calibri"/>
                <a:cs typeface="Arial" panose="020B0604020202020204" pitchFamily="34" charset="0"/>
              </a:rPr>
            </a:br>
            <a:r>
              <a:rPr lang="en-US" sz="1800" dirty="0">
                <a:latin typeface="Arial" panose="020B0604020202020204" pitchFamily="34" charset="0"/>
                <a:ea typeface="Calibri"/>
                <a:cs typeface="Arial" panose="020B0604020202020204" pitchFamily="34" charset="0"/>
              </a:rPr>
              <a:t>Doc </a:t>
            </a:r>
            <a:r>
              <a:rPr lang="en-US" sz="1800" dirty="0" err="1">
                <a:latin typeface="Arial" panose="020B0604020202020204" pitchFamily="34" charset="0"/>
                <a:ea typeface="Calibri"/>
                <a:cs typeface="Arial" panose="020B0604020202020204" pitchFamily="34" charset="0"/>
              </a:rPr>
              <a:t>Czypinski</a:t>
            </a:r>
            <a:r>
              <a:rPr lang="en-US" sz="1800" dirty="0">
                <a:latin typeface="Arial" panose="020B0604020202020204" pitchFamily="34" charset="0"/>
                <a:ea typeface="Calibri"/>
                <a:cs typeface="Arial" panose="020B0604020202020204" pitchFamily="34" charset="0"/>
              </a:rPr>
              <a:t>, Sarah Lampen, Erin McNeil</a:t>
            </a:r>
            <a:endParaRPr lang="en-US" sz="1800" dirty="0"/>
          </a:p>
        </p:txBody>
      </p:sp>
    </p:spTree>
    <p:extLst>
      <p:ext uri="{BB962C8B-B14F-4D97-AF65-F5344CB8AC3E}">
        <p14:creationId xmlns:p14="http://schemas.microsoft.com/office/powerpoint/2010/main" val="2473065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52542-7C7B-BE92-9131-D13CB2B9939B}"/>
            </a:ext>
          </a:extLst>
        </p:cNvPr>
        <p:cNvGrpSpPr/>
        <p:nvPr/>
      </p:nvGrpSpPr>
      <p:grpSpPr>
        <a:xfrm>
          <a:off x="0" y="0"/>
          <a:ext cx="0" cy="0"/>
          <a:chOff x="0" y="0"/>
          <a:chExt cx="0" cy="0"/>
        </a:xfrm>
      </p:grpSpPr>
      <p:pic>
        <p:nvPicPr>
          <p:cNvPr id="8" name="logo" descr="black Walker Logo">
            <a:extLst>
              <a:ext uri="{FF2B5EF4-FFF2-40B4-BE49-F238E27FC236}">
                <a16:creationId xmlns:a16="http://schemas.microsoft.com/office/drawing/2014/main" id="{8C31386A-8884-91A1-2D29-7D6B4C077645}"/>
              </a:ext>
            </a:extLst>
          </p:cNvPr>
          <p:cNvPicPr>
            <a:picLocks noChangeAspect="1"/>
          </p:cNvPicPr>
          <p:nvPr/>
        </p:nvPicPr>
        <p:blipFill>
          <a:blip r:embed="rId3"/>
          <a:stretch>
            <a:fillRect/>
          </a:stretch>
        </p:blipFill>
        <p:spPr>
          <a:xfrm>
            <a:off x="7767828" y="4766311"/>
            <a:ext cx="918972" cy="164102"/>
          </a:xfrm>
          <a:prstGeom prst="rect">
            <a:avLst/>
          </a:prstGeom>
        </p:spPr>
      </p:pic>
      <p:sp>
        <p:nvSpPr>
          <p:cNvPr id="11" name="text">
            <a:extLst>
              <a:ext uri="{FF2B5EF4-FFF2-40B4-BE49-F238E27FC236}">
                <a16:creationId xmlns:a16="http://schemas.microsoft.com/office/drawing/2014/main" id="{ED45AF7D-0CE5-0616-441A-3FC2A8CD8CA0}"/>
              </a:ext>
            </a:extLst>
          </p:cNvPr>
          <p:cNvSpPr>
            <a:spLocks noGrp="1"/>
          </p:cNvSpPr>
          <p:nvPr>
            <p:ph type="ctrTitle"/>
          </p:nvPr>
        </p:nvSpPr>
        <p:spPr>
          <a:xfrm>
            <a:off x="457200" y="728211"/>
            <a:ext cx="8686800" cy="653010"/>
          </a:xfrm>
          <a:noFill/>
        </p:spPr>
        <p:txBody>
          <a:bodyPr anchor="t">
            <a:noAutofit/>
          </a:bodyPr>
          <a:lstStyle/>
          <a:p>
            <a:pPr algn="l"/>
            <a:r>
              <a:rPr lang="en-US" sz="3300" dirty="0">
                <a:latin typeface="Arial" panose="020B0604020202020204" pitchFamily="34" charset="0"/>
                <a:ea typeface="Calibri"/>
                <a:cs typeface="Arial" panose="020B0604020202020204" pitchFamily="34" charset="0"/>
              </a:rPr>
              <a:t>The Walker’s Strategic Plan:</a:t>
            </a:r>
            <a:br>
              <a:rPr lang="en-US" sz="3300" dirty="0">
                <a:latin typeface="Arial" panose="020B0604020202020204" pitchFamily="34" charset="0"/>
                <a:ea typeface="Calibri"/>
                <a:cs typeface="Arial" panose="020B0604020202020204" pitchFamily="34" charset="0"/>
              </a:rPr>
            </a:br>
            <a:r>
              <a:rPr lang="en-US" sz="1650" dirty="0">
                <a:latin typeface="Arial" panose="020B0604020202020204" pitchFamily="34" charset="0"/>
                <a:ea typeface="Calibri"/>
                <a:cs typeface="Arial" panose="020B0604020202020204" pitchFamily="34" charset="0"/>
              </a:rPr>
              <a:t> </a:t>
            </a:r>
            <a:br>
              <a:rPr lang="en-US" sz="3300" dirty="0">
                <a:latin typeface="Arial" panose="020B0604020202020204" pitchFamily="34" charset="0"/>
                <a:ea typeface="Calibri"/>
                <a:cs typeface="Arial" panose="020B0604020202020204" pitchFamily="34" charset="0"/>
              </a:rPr>
            </a:br>
            <a:r>
              <a:rPr lang="en-US" sz="3300" dirty="0">
                <a:latin typeface="Arial"/>
                <a:ea typeface="Calibri"/>
                <a:cs typeface="Arial"/>
              </a:rPr>
              <a:t>Our strategic plan articulates the intention to </a:t>
            </a:r>
            <a:r>
              <a:rPr lang="en-US" sz="3300" b="1" dirty="0">
                <a:latin typeface="Arial" panose="020B0604020202020204" pitchFamily="34" charset="0"/>
                <a:ea typeface="Calibri"/>
                <a:cs typeface="Arial" panose="020B0604020202020204" pitchFamily="34" charset="0"/>
              </a:rPr>
              <a:t>center audiences in the planning and presentation of programs to improve access and deepen engagement</a:t>
            </a:r>
            <a:r>
              <a:rPr lang="en-US" sz="3300" dirty="0">
                <a:latin typeface="Arial"/>
                <a:ea typeface="Calibri"/>
                <a:cs typeface="Times New Roman"/>
              </a:rPr>
              <a:t>.</a:t>
            </a:r>
            <a:endParaRPr lang="en-US" sz="3300" dirty="0">
              <a:latin typeface="Arial" panose="020B0604020202020204" pitchFamily="34" charset="0"/>
              <a:ea typeface="Calibri"/>
              <a:cs typeface="Arial" panose="020B0604020202020204" pitchFamily="34" charset="0"/>
            </a:endParaRPr>
          </a:p>
        </p:txBody>
      </p:sp>
      <p:sp>
        <p:nvSpPr>
          <p:cNvPr id="2" name="header">
            <a:extLst>
              <a:ext uri="{FF2B5EF4-FFF2-40B4-BE49-F238E27FC236}">
                <a16:creationId xmlns:a16="http://schemas.microsoft.com/office/drawing/2014/main" id="{C4656B73-E7A8-42EC-2343-3D340BD0C0C4}"/>
              </a:ext>
            </a:extLst>
          </p:cNvPr>
          <p:cNvSpPr txBox="1"/>
          <p:nvPr/>
        </p:nvSpPr>
        <p:spPr>
          <a:xfrm>
            <a:off x="457200" y="351324"/>
            <a:ext cx="5143500" cy="225126"/>
          </a:xfrm>
          <a:prstGeom prst="rect">
            <a:avLst/>
          </a:prstGeom>
          <a:noFill/>
        </p:spPr>
        <p:txBody>
          <a:bodyPr wrap="square" lIns="68580" tIns="34290" rIns="68580" bIns="34290" anchor="b">
            <a:spAutoFit/>
          </a:bodyPr>
          <a:lstStyle/>
          <a:p>
            <a:r>
              <a:rPr lang="en-US" sz="1013" dirty="0">
                <a:latin typeface="Arial"/>
                <a:ea typeface="Calibri"/>
                <a:cs typeface="Arial"/>
              </a:rPr>
              <a:t>Context and Grounding</a:t>
            </a:r>
            <a:endParaRPr lang="en-US" sz="1013" dirty="0"/>
          </a:p>
        </p:txBody>
      </p:sp>
    </p:spTree>
    <p:extLst>
      <p:ext uri="{BB962C8B-B14F-4D97-AF65-F5344CB8AC3E}">
        <p14:creationId xmlns:p14="http://schemas.microsoft.com/office/powerpoint/2010/main" val="1610079168"/>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CC0DE-0F46-DF93-7646-08BBCCE9A88A}"/>
            </a:ext>
          </a:extLst>
        </p:cNvPr>
        <p:cNvGrpSpPr/>
        <p:nvPr/>
      </p:nvGrpSpPr>
      <p:grpSpPr>
        <a:xfrm>
          <a:off x="0" y="0"/>
          <a:ext cx="0" cy="0"/>
          <a:chOff x="0" y="0"/>
          <a:chExt cx="0" cy="0"/>
        </a:xfrm>
      </p:grpSpPr>
      <p:pic>
        <p:nvPicPr>
          <p:cNvPr id="5" name="logo" descr="black Walker Logo">
            <a:extLst>
              <a:ext uri="{FF2B5EF4-FFF2-40B4-BE49-F238E27FC236}">
                <a16:creationId xmlns:a16="http://schemas.microsoft.com/office/drawing/2014/main" id="{C7FE1502-C51C-1F46-02E5-DCA528BD2040}"/>
              </a:ext>
            </a:extLst>
          </p:cNvPr>
          <p:cNvPicPr>
            <a:picLocks noChangeAspect="1"/>
          </p:cNvPicPr>
          <p:nvPr/>
        </p:nvPicPr>
        <p:blipFill>
          <a:blip r:embed="rId3"/>
          <a:stretch>
            <a:fillRect/>
          </a:stretch>
        </p:blipFill>
        <p:spPr>
          <a:xfrm>
            <a:off x="7767828" y="4766311"/>
            <a:ext cx="918972" cy="164102"/>
          </a:xfrm>
          <a:prstGeom prst="rect">
            <a:avLst/>
          </a:prstGeom>
        </p:spPr>
      </p:pic>
      <p:sp>
        <p:nvSpPr>
          <p:cNvPr id="2" name="text">
            <a:extLst>
              <a:ext uri="{FF2B5EF4-FFF2-40B4-BE49-F238E27FC236}">
                <a16:creationId xmlns:a16="http://schemas.microsoft.com/office/drawing/2014/main" id="{A12A26CA-557E-2E76-DDA0-7C14494E6BD7}"/>
              </a:ext>
            </a:extLst>
          </p:cNvPr>
          <p:cNvSpPr>
            <a:spLocks noGrp="1"/>
          </p:cNvSpPr>
          <p:nvPr>
            <p:ph type="ctrTitle"/>
          </p:nvPr>
        </p:nvSpPr>
        <p:spPr>
          <a:xfrm>
            <a:off x="457200" y="680207"/>
            <a:ext cx="8686800" cy="3200400"/>
          </a:xfrm>
          <a:noFill/>
        </p:spPr>
        <p:txBody>
          <a:bodyPr anchor="t">
            <a:noAutofit/>
          </a:bodyPr>
          <a:lstStyle/>
          <a:p>
            <a:pPr algn="l" fontAlgn="base">
              <a:lnSpc>
                <a:spcPct val="100000"/>
              </a:lnSpc>
              <a:spcAft>
                <a:spcPts val="750"/>
              </a:spcAft>
            </a:pPr>
            <a:r>
              <a:rPr lang="en-US" sz="3300" dirty="0">
                <a:latin typeface="Arial"/>
                <a:cs typeface="Arial"/>
              </a:rPr>
              <a:t>Process to develop these guidelines: </a:t>
            </a:r>
            <a:br>
              <a:rPr lang="en-US" sz="3300" dirty="0">
                <a:latin typeface="Arial" panose="020B0604020202020204" pitchFamily="34" charset="0"/>
                <a:cs typeface="Arial" panose="020B0604020202020204" pitchFamily="34" charset="0"/>
              </a:rPr>
            </a:br>
            <a:r>
              <a:rPr lang="en-US" sz="1500" dirty="0">
                <a:latin typeface="Arial"/>
                <a:cs typeface="Arial"/>
              </a:rPr>
              <a:t>  </a:t>
            </a:r>
            <a:br>
              <a:rPr lang="en-US" sz="2700" dirty="0">
                <a:latin typeface="Arial" panose="020B0604020202020204" pitchFamily="34" charset="0"/>
                <a:cs typeface="Arial" panose="020B0604020202020204" pitchFamily="34" charset="0"/>
              </a:rPr>
            </a:br>
            <a:r>
              <a:rPr lang="en-US" sz="2400" dirty="0">
                <a:latin typeface="Arial"/>
                <a:cs typeface="Arial"/>
              </a:rPr>
              <a:t>1. Identifying the need</a:t>
            </a:r>
            <a:br>
              <a:rPr lang="en-US" sz="2400" dirty="0">
                <a:latin typeface="Arial" panose="020B0604020202020204" pitchFamily="34" charset="0"/>
                <a:ea typeface="Calibri"/>
                <a:cs typeface="Arial" panose="020B0604020202020204" pitchFamily="34" charset="0"/>
              </a:rPr>
            </a:br>
            <a:r>
              <a:rPr lang="en-US" sz="2400" dirty="0">
                <a:latin typeface="Arial"/>
                <a:cs typeface="Arial"/>
              </a:rPr>
              <a:t>2. Research phase</a:t>
            </a:r>
            <a:br>
              <a:rPr lang="en-US" sz="2400" dirty="0">
                <a:latin typeface="Arial"/>
                <a:ea typeface="Calibri"/>
                <a:cs typeface="Arial"/>
              </a:rPr>
            </a:br>
            <a:r>
              <a:rPr lang="en-US" sz="2400" dirty="0">
                <a:latin typeface="Arial"/>
                <a:cs typeface="Arial"/>
              </a:rPr>
              <a:t>3. Iterative drafting, revision, and implementation</a:t>
            </a:r>
            <a:br>
              <a:rPr lang="en-US" sz="2400" dirty="0">
                <a:latin typeface="Arial" panose="020B0604020202020204" pitchFamily="34" charset="0"/>
                <a:ea typeface="Calibri"/>
                <a:cs typeface="Arial" panose="020B0604020202020204" pitchFamily="34" charset="0"/>
              </a:rPr>
            </a:br>
            <a:r>
              <a:rPr lang="en-US" sz="2400" dirty="0">
                <a:latin typeface="Arial" panose="020B0604020202020204" pitchFamily="34" charset="0"/>
                <a:ea typeface="Calibri"/>
                <a:cs typeface="Arial" panose="020B0604020202020204" pitchFamily="34" charset="0"/>
              </a:rPr>
              <a:t>	</a:t>
            </a:r>
            <a:r>
              <a:rPr lang="en-US" sz="2400" dirty="0">
                <a:latin typeface="Arial"/>
                <a:cs typeface="Arial"/>
              </a:rPr>
              <a:t>a. User testing by staff</a:t>
            </a:r>
            <a:br>
              <a:rPr lang="en-US" sz="2400" dirty="0">
                <a:latin typeface="Arial"/>
                <a:cs typeface="Arial"/>
              </a:rPr>
            </a:br>
            <a:r>
              <a:rPr lang="en-US" sz="2400" dirty="0">
                <a:latin typeface="Arial"/>
                <a:cs typeface="Arial"/>
              </a:rPr>
              <a:t>	</a:t>
            </a:r>
            <a:r>
              <a:rPr lang="en-US" sz="2400" dirty="0">
                <a:latin typeface="Arial"/>
                <a:ea typeface="Calibri"/>
                <a:cs typeface="Arial"/>
              </a:rPr>
              <a:t>b. Institute for Human Centered Design Review</a:t>
            </a:r>
            <a:br>
              <a:rPr lang="en-US" sz="2400" dirty="0">
                <a:latin typeface="Arial"/>
                <a:ea typeface="Calibri"/>
                <a:cs typeface="Arial"/>
              </a:rPr>
            </a:br>
            <a:r>
              <a:rPr lang="en-US" sz="2400" dirty="0">
                <a:latin typeface="Arial"/>
                <a:ea typeface="Calibri"/>
                <a:cs typeface="Arial"/>
              </a:rPr>
              <a:t>	c. User testing by community stakeholders</a:t>
            </a:r>
            <a:br>
              <a:rPr lang="en-US" sz="2400" dirty="0">
                <a:latin typeface="Arial"/>
                <a:ea typeface="Calibri"/>
                <a:cs typeface="Arial"/>
              </a:rPr>
            </a:br>
            <a:r>
              <a:rPr lang="en-US" sz="2400" dirty="0">
                <a:latin typeface="Arial"/>
                <a:ea typeface="Calibri"/>
                <a:cs typeface="Arial"/>
              </a:rPr>
              <a:t>4. Refine exhibition-making process, timeline, and milestones</a:t>
            </a:r>
            <a:br>
              <a:rPr lang="en-US" sz="2400" dirty="0">
                <a:latin typeface="Arial"/>
                <a:ea typeface="Calibri"/>
                <a:cs typeface="Arial"/>
              </a:rPr>
            </a:br>
            <a:r>
              <a:rPr lang="en-US" sz="2400" dirty="0">
                <a:latin typeface="Arial"/>
                <a:ea typeface="Calibri"/>
                <a:cs typeface="Arial"/>
              </a:rPr>
              <a:t>5. Next steps</a:t>
            </a:r>
            <a:br>
              <a:rPr lang="en-US" sz="2400" dirty="0">
                <a:latin typeface="Arial"/>
                <a:ea typeface="Calibri"/>
                <a:cs typeface="Arial"/>
              </a:rPr>
            </a:br>
            <a:endParaRPr lang="en-US" sz="3300" dirty="0">
              <a:latin typeface="Arial"/>
              <a:ea typeface="Calibri"/>
              <a:cs typeface="Arial"/>
            </a:endParaRPr>
          </a:p>
        </p:txBody>
      </p:sp>
      <p:sp>
        <p:nvSpPr>
          <p:cNvPr id="4" name="header">
            <a:extLst>
              <a:ext uri="{FF2B5EF4-FFF2-40B4-BE49-F238E27FC236}">
                <a16:creationId xmlns:a16="http://schemas.microsoft.com/office/drawing/2014/main" id="{463433BB-AE8C-E63F-4E98-401CB808D199}"/>
              </a:ext>
            </a:extLst>
          </p:cNvPr>
          <p:cNvSpPr txBox="1"/>
          <p:nvPr/>
        </p:nvSpPr>
        <p:spPr>
          <a:xfrm>
            <a:off x="457200" y="351324"/>
            <a:ext cx="5143500" cy="225126"/>
          </a:xfrm>
          <a:prstGeom prst="rect">
            <a:avLst/>
          </a:prstGeom>
          <a:noFill/>
        </p:spPr>
        <p:txBody>
          <a:bodyPr wrap="square" lIns="68580" tIns="34290" rIns="68580" bIns="34290" anchor="b">
            <a:spAutoFit/>
          </a:bodyPr>
          <a:lstStyle/>
          <a:p>
            <a:r>
              <a:rPr lang="en-US" sz="1013" dirty="0">
                <a:latin typeface="Arial"/>
                <a:ea typeface="Calibri"/>
                <a:cs typeface="Arial"/>
              </a:rPr>
              <a:t>Presentation</a:t>
            </a:r>
            <a:endParaRPr lang="en-US" sz="1013" dirty="0"/>
          </a:p>
        </p:txBody>
      </p:sp>
    </p:spTree>
    <p:extLst>
      <p:ext uri="{BB962C8B-B14F-4D97-AF65-F5344CB8AC3E}">
        <p14:creationId xmlns:p14="http://schemas.microsoft.com/office/powerpoint/2010/main" val="2696579064"/>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0536C-2887-3663-5AD5-BD484F6832BD}"/>
            </a:ext>
          </a:extLst>
        </p:cNvPr>
        <p:cNvGrpSpPr/>
        <p:nvPr/>
      </p:nvGrpSpPr>
      <p:grpSpPr>
        <a:xfrm>
          <a:off x="0" y="0"/>
          <a:ext cx="0" cy="0"/>
          <a:chOff x="0" y="0"/>
          <a:chExt cx="0" cy="0"/>
        </a:xfrm>
      </p:grpSpPr>
      <p:pic>
        <p:nvPicPr>
          <p:cNvPr id="5" name="logo" descr="black Walker Logo">
            <a:extLst>
              <a:ext uri="{FF2B5EF4-FFF2-40B4-BE49-F238E27FC236}">
                <a16:creationId xmlns:a16="http://schemas.microsoft.com/office/drawing/2014/main" id="{55FF7288-1172-79B2-9938-6FC2B78ED010}"/>
              </a:ext>
            </a:extLst>
          </p:cNvPr>
          <p:cNvPicPr>
            <a:picLocks noChangeAspect="1"/>
          </p:cNvPicPr>
          <p:nvPr/>
        </p:nvPicPr>
        <p:blipFill>
          <a:blip r:embed="rId2"/>
          <a:stretch>
            <a:fillRect/>
          </a:stretch>
        </p:blipFill>
        <p:spPr>
          <a:xfrm>
            <a:off x="7767828" y="4766311"/>
            <a:ext cx="918972" cy="164102"/>
          </a:xfrm>
          <a:prstGeom prst="rect">
            <a:avLst/>
          </a:prstGeom>
        </p:spPr>
      </p:pic>
      <p:sp>
        <p:nvSpPr>
          <p:cNvPr id="2" name="title">
            <a:extLst>
              <a:ext uri="{FF2B5EF4-FFF2-40B4-BE49-F238E27FC236}">
                <a16:creationId xmlns:a16="http://schemas.microsoft.com/office/drawing/2014/main" id="{DF44CD21-086E-3FFA-498A-7E866B1947A0}"/>
              </a:ext>
            </a:extLst>
          </p:cNvPr>
          <p:cNvSpPr>
            <a:spLocks noGrp="1"/>
          </p:cNvSpPr>
          <p:nvPr>
            <p:ph type="ctrTitle"/>
          </p:nvPr>
        </p:nvSpPr>
        <p:spPr>
          <a:xfrm>
            <a:off x="457200" y="735484"/>
            <a:ext cx="8686800" cy="870125"/>
          </a:xfrm>
          <a:noFill/>
        </p:spPr>
        <p:txBody>
          <a:bodyPr anchor="t">
            <a:noAutofit/>
          </a:bodyPr>
          <a:lstStyle/>
          <a:p>
            <a:pPr algn="l" fontAlgn="base"/>
            <a:r>
              <a:rPr lang="en-US" sz="3300" dirty="0">
                <a:latin typeface="Arial"/>
                <a:ea typeface="Calibri"/>
                <a:cs typeface="Arial"/>
              </a:rPr>
              <a:t>Consider how you can initiate </a:t>
            </a:r>
            <a:br>
              <a:rPr lang="en-US" sz="3300" dirty="0">
                <a:latin typeface="Arial" panose="020B0604020202020204" pitchFamily="34" charset="0"/>
                <a:ea typeface="Calibri"/>
                <a:cs typeface="Arial" panose="020B0604020202020204" pitchFamily="34" charset="0"/>
              </a:rPr>
            </a:br>
            <a:r>
              <a:rPr lang="en-US" sz="3300" dirty="0">
                <a:latin typeface="Arial"/>
                <a:ea typeface="Calibri"/>
                <a:cs typeface="Arial"/>
              </a:rPr>
              <a:t>a collaborative process at your institution.</a:t>
            </a:r>
          </a:p>
        </p:txBody>
      </p:sp>
      <p:sp>
        <p:nvSpPr>
          <p:cNvPr id="4" name="header">
            <a:extLst>
              <a:ext uri="{FF2B5EF4-FFF2-40B4-BE49-F238E27FC236}">
                <a16:creationId xmlns:a16="http://schemas.microsoft.com/office/drawing/2014/main" id="{CBF5B08E-C0D2-F1A2-4600-4B76B076A2E0}"/>
              </a:ext>
            </a:extLst>
          </p:cNvPr>
          <p:cNvSpPr txBox="1"/>
          <p:nvPr/>
        </p:nvSpPr>
        <p:spPr>
          <a:xfrm>
            <a:off x="457200" y="351324"/>
            <a:ext cx="5143500" cy="225126"/>
          </a:xfrm>
          <a:prstGeom prst="rect">
            <a:avLst/>
          </a:prstGeom>
          <a:noFill/>
        </p:spPr>
        <p:txBody>
          <a:bodyPr wrap="square" lIns="68580" tIns="34290" rIns="68580" bIns="34290" anchor="b">
            <a:spAutoFit/>
          </a:bodyPr>
          <a:lstStyle/>
          <a:p>
            <a:r>
              <a:rPr lang="en-US" sz="1013" dirty="0">
                <a:latin typeface="Arial"/>
                <a:ea typeface="Calibri"/>
                <a:cs typeface="Arial"/>
              </a:rPr>
              <a:t>Breakout Groups</a:t>
            </a:r>
            <a:endParaRPr lang="en-US" sz="1013" dirty="0"/>
          </a:p>
        </p:txBody>
      </p:sp>
    </p:spTree>
    <p:extLst>
      <p:ext uri="{BB962C8B-B14F-4D97-AF65-F5344CB8AC3E}">
        <p14:creationId xmlns:p14="http://schemas.microsoft.com/office/powerpoint/2010/main" val="1832588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descr="View of brick Walker Art Center building with steel and glass addition in the background.">
            <a:extLst>
              <a:ext uri="{FF2B5EF4-FFF2-40B4-BE49-F238E27FC236}">
                <a16:creationId xmlns:a16="http://schemas.microsoft.com/office/drawing/2014/main" id="{DE368908-9A66-F32D-E638-41D5C46512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1885"/>
            <a:ext cx="9144000" cy="5927270"/>
          </a:xfrm>
          <a:prstGeom prst="rect">
            <a:avLst/>
          </a:prstGeom>
        </p:spPr>
      </p:pic>
      <p:sp>
        <p:nvSpPr>
          <p:cNvPr id="8" name="Title">
            <a:extLst>
              <a:ext uri="{FF2B5EF4-FFF2-40B4-BE49-F238E27FC236}">
                <a16:creationId xmlns:a16="http://schemas.microsoft.com/office/drawing/2014/main" id="{5A1E06E1-E7E6-5D4C-89C5-B1378619DBCB}"/>
              </a:ext>
            </a:extLst>
          </p:cNvPr>
          <p:cNvSpPr txBox="1">
            <a:spLocks noGrp="1"/>
          </p:cNvSpPr>
          <p:nvPr>
            <p:ph type="title" idx="4294967295"/>
          </p:nvPr>
        </p:nvSpPr>
        <p:spPr>
          <a:xfrm>
            <a:off x="457200" y="457200"/>
            <a:ext cx="8686800" cy="956072"/>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dirty="0">
                <a:ln>
                  <a:noFill/>
                </a:ln>
                <a:effectLst/>
                <a:highlight>
                  <a:srgbClr val="C8F9E2"/>
                </a:highlight>
                <a:uLnTx/>
                <a:uFillTx/>
                <a:latin typeface="Arial"/>
                <a:ea typeface="Calibri"/>
                <a:cs typeface="Arial"/>
              </a:rPr>
              <a:t>1. Identifying the Need. </a:t>
            </a:r>
          </a:p>
        </p:txBody>
      </p:sp>
    </p:spTree>
    <p:extLst>
      <p:ext uri="{BB962C8B-B14F-4D97-AF65-F5344CB8AC3E}">
        <p14:creationId xmlns:p14="http://schemas.microsoft.com/office/powerpoint/2010/main" val="1567093475"/>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0677D-CD9A-58E4-9DF3-E356D82F9A13}"/>
            </a:ext>
          </a:extLst>
        </p:cNvPr>
        <p:cNvGrpSpPr/>
        <p:nvPr/>
      </p:nvGrpSpPr>
      <p:grpSpPr>
        <a:xfrm>
          <a:off x="0" y="0"/>
          <a:ext cx="0" cy="0"/>
          <a:chOff x="0" y="0"/>
          <a:chExt cx="0" cy="0"/>
        </a:xfrm>
      </p:grpSpPr>
      <p:pic>
        <p:nvPicPr>
          <p:cNvPr id="8" name="logo" descr="black Walker Logo">
            <a:extLst>
              <a:ext uri="{FF2B5EF4-FFF2-40B4-BE49-F238E27FC236}">
                <a16:creationId xmlns:a16="http://schemas.microsoft.com/office/drawing/2014/main" id="{E750B3A8-596F-BADB-DF5F-D7A8BFDF676E}"/>
              </a:ext>
            </a:extLst>
          </p:cNvPr>
          <p:cNvPicPr>
            <a:picLocks noChangeAspect="1"/>
          </p:cNvPicPr>
          <p:nvPr/>
        </p:nvPicPr>
        <p:blipFill>
          <a:blip r:embed="rId3"/>
          <a:stretch>
            <a:fillRect/>
          </a:stretch>
        </p:blipFill>
        <p:spPr>
          <a:xfrm>
            <a:off x="7767828" y="4766311"/>
            <a:ext cx="918972" cy="164102"/>
          </a:xfrm>
          <a:prstGeom prst="rect">
            <a:avLst/>
          </a:prstGeom>
        </p:spPr>
      </p:pic>
      <p:pic>
        <p:nvPicPr>
          <p:cNvPr id="3" name="image" descr="Graphic map of the Walker Art Center.">
            <a:extLst>
              <a:ext uri="{FF2B5EF4-FFF2-40B4-BE49-F238E27FC236}">
                <a16:creationId xmlns:a16="http://schemas.microsoft.com/office/drawing/2014/main" id="{651DBBDC-9E1F-665A-178C-185B2198663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1" name="Title">
            <a:extLst>
              <a:ext uri="{FF2B5EF4-FFF2-40B4-BE49-F238E27FC236}">
                <a16:creationId xmlns:a16="http://schemas.microsoft.com/office/drawing/2014/main" id="{5DE6B641-1CE3-11AA-93A4-A73164B0CAFA}"/>
              </a:ext>
            </a:extLst>
          </p:cNvPr>
          <p:cNvSpPr>
            <a:spLocks noGrp="1"/>
          </p:cNvSpPr>
          <p:nvPr>
            <p:ph type="ctrTitle"/>
          </p:nvPr>
        </p:nvSpPr>
        <p:spPr>
          <a:xfrm>
            <a:off x="457200" y="457200"/>
            <a:ext cx="8686800" cy="956072"/>
          </a:xfrm>
          <a:noFill/>
        </p:spPr>
        <p:txBody>
          <a:bodyPr anchor="t">
            <a:noAutofit/>
          </a:bodyPr>
          <a:lstStyle/>
          <a:p>
            <a:pPr algn="l"/>
            <a:r>
              <a:rPr lang="en-US" sz="3300" dirty="0">
                <a:latin typeface="Arial"/>
                <a:ea typeface="Calibri"/>
                <a:cs typeface="Arial"/>
              </a:rPr>
              <a:t>Walker Art Center Map</a:t>
            </a:r>
            <a:endParaRPr lang="en-US" sz="3300"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2264185137"/>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185BF-175A-C97B-AA01-72B5C080CAB3}"/>
            </a:ext>
          </a:extLst>
        </p:cNvPr>
        <p:cNvGrpSpPr/>
        <p:nvPr/>
      </p:nvGrpSpPr>
      <p:grpSpPr>
        <a:xfrm>
          <a:off x="0" y="0"/>
          <a:ext cx="0" cy="0"/>
          <a:chOff x="0" y="0"/>
          <a:chExt cx="0" cy="0"/>
        </a:xfrm>
      </p:grpSpPr>
      <p:pic>
        <p:nvPicPr>
          <p:cNvPr id="3" name="image" descr="Two people walking through an art installation that resembles a cave made from cardboard, paper, plastic wrap, and aluminum foil. ">
            <a:extLst>
              <a:ext uri="{FF2B5EF4-FFF2-40B4-BE49-F238E27FC236}">
                <a16:creationId xmlns:a16="http://schemas.microsoft.com/office/drawing/2014/main" id="{3CF4DE8B-47E8-92C7-F963-286C4FB10E8C}"/>
              </a:ext>
            </a:extLst>
          </p:cNvPr>
          <p:cNvPicPr>
            <a:picLocks noChangeAspect="1"/>
          </p:cNvPicPr>
          <p:nvPr/>
        </p:nvPicPr>
        <p:blipFill>
          <a:blip r:embed="rId3"/>
          <a:stretch>
            <a:fillRect/>
          </a:stretch>
        </p:blipFill>
        <p:spPr>
          <a:xfrm>
            <a:off x="0" y="-737197"/>
            <a:ext cx="9144000" cy="6162533"/>
          </a:xfrm>
          <a:prstGeom prst="rect">
            <a:avLst/>
          </a:prstGeom>
        </p:spPr>
      </p:pic>
      <p:sp>
        <p:nvSpPr>
          <p:cNvPr id="9" name="image description">
            <a:extLst>
              <a:ext uri="{FF2B5EF4-FFF2-40B4-BE49-F238E27FC236}">
                <a16:creationId xmlns:a16="http://schemas.microsoft.com/office/drawing/2014/main" id="{2881CBF1-F2A5-0083-2D5C-1E16FDA73C76}"/>
              </a:ext>
            </a:extLst>
          </p:cNvPr>
          <p:cNvSpPr txBox="1">
            <a:spLocks noGrp="1"/>
          </p:cNvSpPr>
          <p:nvPr>
            <p:ph type="title" idx="4294967295"/>
          </p:nvPr>
        </p:nvSpPr>
        <p:spPr>
          <a:xfrm>
            <a:off x="457201" y="4735898"/>
            <a:ext cx="6853428" cy="288541"/>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lt"/>
                <a:cs typeface="Arial" panose="020B0604020202020204" pitchFamily="34" charset="0"/>
              </a:rPr>
              <a:t> Installation view of the Thomas Hirschhorn environment, part of the exhibition </a:t>
            </a:r>
            <a:r>
              <a:rPr kumimoji="0" lang="en-US" sz="750" b="0" i="1"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lt"/>
                <a:cs typeface="Arial" panose="020B0604020202020204" pitchFamily="34" charset="0"/>
              </a:rPr>
              <a:t>Heart of Darkness</a:t>
            </a: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lt"/>
                <a:cs typeface="Arial" panose="020B0604020202020204" pitchFamily="34" charset="0"/>
              </a:rPr>
              <a:t>, Galleries 4, 5, 6. </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lt"/>
                <a:cs typeface="Arial" panose="020B0604020202020204" pitchFamily="34" charset="0"/>
              </a:rPr>
              <a:t> October 21, 2006 – January 14, 2007. Photo: Gene Pittman.</a:t>
            </a:r>
            <a:endPar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endParaRPr>
          </a:p>
        </p:txBody>
      </p:sp>
      <p:pic>
        <p:nvPicPr>
          <p:cNvPr id="8" name="logo" descr="black Walker Logo">
            <a:extLst>
              <a:ext uri="{FF2B5EF4-FFF2-40B4-BE49-F238E27FC236}">
                <a16:creationId xmlns:a16="http://schemas.microsoft.com/office/drawing/2014/main" id="{CE5A7CC3-E406-F566-5771-981A303513BC}"/>
              </a:ext>
            </a:extLst>
          </p:cNvPr>
          <p:cNvPicPr>
            <a:picLocks noChangeAspect="1"/>
          </p:cNvPicPr>
          <p:nvPr/>
        </p:nvPicPr>
        <p:blipFill>
          <a:blip r:embed="rId4"/>
          <a:stretch>
            <a:fillRect/>
          </a:stretch>
        </p:blipFill>
        <p:spPr>
          <a:xfrm>
            <a:off x="7767828" y="4766311"/>
            <a:ext cx="918972" cy="164102"/>
          </a:xfrm>
          <a:prstGeom prst="rect">
            <a:avLst/>
          </a:prstGeom>
        </p:spPr>
      </p:pic>
    </p:spTree>
    <p:extLst>
      <p:ext uri="{BB962C8B-B14F-4D97-AF65-F5344CB8AC3E}">
        <p14:creationId xmlns:p14="http://schemas.microsoft.com/office/powerpoint/2010/main" val="3781872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descr="Dark narrow hallway with black walls and a sculpture sitting on a shelf next to a white canvas with text in the foreground.">
            <a:extLst>
              <a:ext uri="{FF2B5EF4-FFF2-40B4-BE49-F238E27FC236}">
                <a16:creationId xmlns:a16="http://schemas.microsoft.com/office/drawing/2014/main" id="{59A94513-1000-362A-D492-FDACE1821683}"/>
              </a:ext>
            </a:extLst>
          </p:cNvPr>
          <p:cNvPicPr>
            <a:picLocks noChangeAspect="1"/>
          </p:cNvPicPr>
          <p:nvPr/>
        </p:nvPicPr>
        <p:blipFill>
          <a:blip r:embed="rId3"/>
          <a:stretch>
            <a:fillRect/>
          </a:stretch>
        </p:blipFill>
        <p:spPr>
          <a:xfrm>
            <a:off x="0" y="0"/>
            <a:ext cx="9144000" cy="6182162"/>
          </a:xfrm>
          <a:prstGeom prst="rect">
            <a:avLst/>
          </a:prstGeom>
        </p:spPr>
      </p:pic>
      <p:sp>
        <p:nvSpPr>
          <p:cNvPr id="2" name="image description">
            <a:extLst>
              <a:ext uri="{FF2B5EF4-FFF2-40B4-BE49-F238E27FC236}">
                <a16:creationId xmlns:a16="http://schemas.microsoft.com/office/drawing/2014/main" id="{DA50F9A2-EB14-2F86-7696-6E8DD6EFBED6}"/>
              </a:ext>
            </a:extLst>
          </p:cNvPr>
          <p:cNvSpPr txBox="1">
            <a:spLocks noGrp="1"/>
          </p:cNvSpPr>
          <p:nvPr>
            <p:ph type="title" idx="4294967295"/>
          </p:nvPr>
        </p:nvSpPr>
        <p:spPr>
          <a:xfrm>
            <a:off x="457201" y="4735897"/>
            <a:ext cx="6853428" cy="276999"/>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750" b="0" i="1"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 Laure </a:t>
            </a:r>
            <a:r>
              <a:rPr kumimoji="0" lang="en-US" sz="750" b="0" i="1" u="none" strike="noStrike" kern="1200" cap="none" spc="0" normalizeH="0" baseline="0" noProof="0" dirty="0" err="1">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Prouvost</a:t>
            </a:r>
            <a:r>
              <a:rPr kumimoji="0" lang="en-US" sz="750" b="0" i="1"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 They Are Waiting for You</a:t>
            </a: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 Medtronic Gallery.</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 October 12, 2017 – February 11, 2018. Photo: Gene Pittman.</a:t>
            </a:r>
          </a:p>
        </p:txBody>
      </p:sp>
      <p:pic>
        <p:nvPicPr>
          <p:cNvPr id="3" name="logo" descr="white Walker Logo">
            <a:extLst>
              <a:ext uri="{FF2B5EF4-FFF2-40B4-BE49-F238E27FC236}">
                <a16:creationId xmlns:a16="http://schemas.microsoft.com/office/drawing/2014/main" id="{E3C420E6-3813-DB4D-452B-DD5B0B8E49F2}"/>
              </a:ext>
            </a:extLst>
          </p:cNvPr>
          <p:cNvPicPr>
            <a:picLocks noChangeAspect="1"/>
          </p:cNvPicPr>
          <p:nvPr/>
        </p:nvPicPr>
        <p:blipFill>
          <a:blip r:embed="rId4">
            <a:lum bright="100000"/>
          </a:blip>
          <a:stretch>
            <a:fillRect/>
          </a:stretch>
        </p:blipFill>
        <p:spPr>
          <a:xfrm>
            <a:off x="7767828" y="4766311"/>
            <a:ext cx="918972" cy="164102"/>
          </a:xfrm>
          <a:prstGeom prst="rect">
            <a:avLst/>
          </a:prstGeom>
        </p:spPr>
      </p:pic>
    </p:spTree>
    <p:extLst>
      <p:ext uri="{BB962C8B-B14F-4D97-AF65-F5344CB8AC3E}">
        <p14:creationId xmlns:p14="http://schemas.microsoft.com/office/powerpoint/2010/main" val="4110025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descr="Person holding a lantern walking through an art installation with curving, tan, textured walls and a narrow pathway.">
            <a:extLst>
              <a:ext uri="{FF2B5EF4-FFF2-40B4-BE49-F238E27FC236}">
                <a16:creationId xmlns:a16="http://schemas.microsoft.com/office/drawing/2014/main" id="{1BBA8303-DD1D-C4AE-861B-42FCF0055C8F}"/>
              </a:ext>
            </a:extLst>
          </p:cNvPr>
          <p:cNvPicPr>
            <a:picLocks noChangeAspect="1"/>
          </p:cNvPicPr>
          <p:nvPr/>
        </p:nvPicPr>
        <p:blipFill>
          <a:blip r:embed="rId2"/>
          <a:stretch>
            <a:fillRect/>
          </a:stretch>
        </p:blipFill>
        <p:spPr>
          <a:xfrm>
            <a:off x="0" y="-2134477"/>
            <a:ext cx="9144000" cy="9144000"/>
          </a:xfrm>
          <a:prstGeom prst="rect">
            <a:avLst/>
          </a:prstGeom>
        </p:spPr>
      </p:pic>
      <p:sp>
        <p:nvSpPr>
          <p:cNvPr id="2" name="image description">
            <a:extLst>
              <a:ext uri="{FF2B5EF4-FFF2-40B4-BE49-F238E27FC236}">
                <a16:creationId xmlns:a16="http://schemas.microsoft.com/office/drawing/2014/main" id="{C842A840-42C3-92FF-36C0-3DE349944235}"/>
              </a:ext>
            </a:extLst>
          </p:cNvPr>
          <p:cNvSpPr txBox="1">
            <a:spLocks noGrp="1"/>
          </p:cNvSpPr>
          <p:nvPr>
            <p:ph type="title" idx="4294967295"/>
          </p:nvPr>
        </p:nvSpPr>
        <p:spPr>
          <a:xfrm>
            <a:off x="457201" y="4735898"/>
            <a:ext cx="6853428" cy="288541"/>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Calibri"/>
                <a:cs typeface="Arial" panose="020B0604020202020204" pitchFamily="34" charset="0"/>
              </a:rPr>
              <a:t> Installation view of </a:t>
            </a:r>
            <a:r>
              <a:rPr kumimoji="0" lang="en-US" sz="750" b="0" i="1"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Calibri"/>
                <a:cs typeface="Arial" panose="020B0604020202020204" pitchFamily="34" charset="0"/>
              </a:rPr>
              <a:t>Cameron Jamie</a:t>
            </a: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Calibri"/>
                <a:cs typeface="Arial" panose="020B0604020202020204" pitchFamily="34" charset="0"/>
              </a:rPr>
              <a:t>, Target Gallery and Lecture Room.</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Calibri"/>
                <a:cs typeface="Arial" panose="020B0604020202020204" pitchFamily="34" charset="0"/>
              </a:rPr>
              <a:t> July 16 – October 22, 2006. Photo: Cameron Wittig.</a:t>
            </a:r>
            <a:endParaRPr kumimoji="0" lang="en-US" sz="90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Calibri"/>
              <a:cs typeface="Arial" panose="020B0604020202020204" pitchFamily="34" charset="0"/>
            </a:endParaRPr>
          </a:p>
        </p:txBody>
      </p:sp>
      <p:pic>
        <p:nvPicPr>
          <p:cNvPr id="7" name="logo" descr="white Walker Logo">
            <a:extLst>
              <a:ext uri="{FF2B5EF4-FFF2-40B4-BE49-F238E27FC236}">
                <a16:creationId xmlns:a16="http://schemas.microsoft.com/office/drawing/2014/main" id="{1191BEF8-9C96-53BF-E12D-F36D6B01B877}"/>
              </a:ext>
            </a:extLst>
          </p:cNvPr>
          <p:cNvPicPr>
            <a:picLocks noChangeAspect="1"/>
          </p:cNvPicPr>
          <p:nvPr/>
        </p:nvPicPr>
        <p:blipFill>
          <a:blip r:embed="rId3">
            <a:lum bright="100000"/>
          </a:blip>
          <a:stretch>
            <a:fillRect/>
          </a:stretch>
        </p:blipFill>
        <p:spPr>
          <a:xfrm>
            <a:off x="7767828" y="4766311"/>
            <a:ext cx="918972" cy="164102"/>
          </a:xfrm>
          <a:prstGeom prst="rect">
            <a:avLst/>
          </a:prstGeom>
        </p:spPr>
      </p:pic>
    </p:spTree>
    <p:extLst>
      <p:ext uri="{BB962C8B-B14F-4D97-AF65-F5344CB8AC3E}">
        <p14:creationId xmlns:p14="http://schemas.microsoft.com/office/powerpoint/2010/main" val="3925554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Dome hanging from the ceiling in the center of a gallery.">
            <a:extLst>
              <a:ext uri="{FF2B5EF4-FFF2-40B4-BE49-F238E27FC236}">
                <a16:creationId xmlns:a16="http://schemas.microsoft.com/office/drawing/2014/main" id="{A6400ECA-216C-12B6-0CFF-59698019B3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61970"/>
            <a:ext cx="9144000" cy="6096000"/>
          </a:xfrm>
          <a:prstGeom prst="rect">
            <a:avLst/>
          </a:prstGeom>
        </p:spPr>
      </p:pic>
      <p:sp>
        <p:nvSpPr>
          <p:cNvPr id="4" name="image description">
            <a:extLst>
              <a:ext uri="{FF2B5EF4-FFF2-40B4-BE49-F238E27FC236}">
                <a16:creationId xmlns:a16="http://schemas.microsoft.com/office/drawing/2014/main" id="{CE385023-0E3A-158C-EEC4-396C8821AA56}"/>
              </a:ext>
            </a:extLst>
          </p:cNvPr>
          <p:cNvSpPr txBox="1">
            <a:spLocks noGrp="1"/>
          </p:cNvSpPr>
          <p:nvPr>
            <p:ph type="title" idx="4294967295"/>
          </p:nvPr>
        </p:nvSpPr>
        <p:spPr>
          <a:xfrm>
            <a:off x="457201" y="4735898"/>
            <a:ext cx="6853428" cy="288541"/>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 Installation view of </a:t>
            </a:r>
            <a:r>
              <a:rPr kumimoji="0" lang="en-US" sz="750" b="0" i="1"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Designs for Different Futures</a:t>
            </a: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 Galleries 1, 2, 3, and Perlman.</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 September 12, 2020 – April 11, 2021. Photo: Peter </a:t>
            </a:r>
            <a:r>
              <a:rPr kumimoji="0" lang="en-US" sz="750" b="0" i="0" u="none" strike="noStrike" kern="1200" cap="none" spc="0" normalizeH="0" baseline="0" noProof="0" dirty="0" err="1">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VonDeLinde</a:t>
            </a: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a:t>
            </a:r>
          </a:p>
        </p:txBody>
      </p:sp>
      <p:pic>
        <p:nvPicPr>
          <p:cNvPr id="5" name="logo" descr="black Walker Logo">
            <a:extLst>
              <a:ext uri="{FF2B5EF4-FFF2-40B4-BE49-F238E27FC236}">
                <a16:creationId xmlns:a16="http://schemas.microsoft.com/office/drawing/2014/main" id="{019C44DD-705A-B586-F4D9-9B6D8D8E33A9}"/>
              </a:ext>
            </a:extLst>
          </p:cNvPr>
          <p:cNvPicPr>
            <a:picLocks noChangeAspect="1"/>
          </p:cNvPicPr>
          <p:nvPr/>
        </p:nvPicPr>
        <p:blipFill>
          <a:blip r:embed="rId4"/>
          <a:stretch>
            <a:fillRect/>
          </a:stretch>
        </p:blipFill>
        <p:spPr>
          <a:xfrm>
            <a:off x="7767828" y="4766311"/>
            <a:ext cx="918972" cy="164102"/>
          </a:xfrm>
          <a:prstGeom prst="rect">
            <a:avLst/>
          </a:prstGeom>
        </p:spPr>
      </p:pic>
    </p:spTree>
    <p:extLst>
      <p:ext uri="{BB962C8B-B14F-4D97-AF65-F5344CB8AC3E}">
        <p14:creationId xmlns:p14="http://schemas.microsoft.com/office/powerpoint/2010/main" val="2369279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44730-8246-BD13-D431-C27F603F4EE1}"/>
            </a:ext>
          </a:extLst>
        </p:cNvPr>
        <p:cNvGrpSpPr/>
        <p:nvPr/>
      </p:nvGrpSpPr>
      <p:grpSpPr>
        <a:xfrm>
          <a:off x="0" y="0"/>
          <a:ext cx="0" cy="0"/>
          <a:chOff x="0" y="0"/>
          <a:chExt cx="0" cy="0"/>
        </a:xfrm>
      </p:grpSpPr>
      <p:pic>
        <p:nvPicPr>
          <p:cNvPr id="2" name="image" descr="View of gallery with pink walls containing a white sculpture in the shape of a ball and a sculpture made of white string attached to the walls and floor to form the shape of an arc.">
            <a:extLst>
              <a:ext uri="{FF2B5EF4-FFF2-40B4-BE49-F238E27FC236}">
                <a16:creationId xmlns:a16="http://schemas.microsoft.com/office/drawing/2014/main" id="{AC5E909A-2320-D196-4BA1-E1A3C228D47B}"/>
              </a:ext>
            </a:extLst>
          </p:cNvPr>
          <p:cNvPicPr>
            <a:picLocks noChangeAspect="1"/>
          </p:cNvPicPr>
          <p:nvPr/>
        </p:nvPicPr>
        <p:blipFill>
          <a:blip r:embed="rId3"/>
          <a:stretch>
            <a:fillRect/>
          </a:stretch>
        </p:blipFill>
        <p:spPr>
          <a:xfrm>
            <a:off x="-1032473" y="-428922"/>
            <a:ext cx="10176473" cy="6784316"/>
          </a:xfrm>
          <a:prstGeom prst="rect">
            <a:avLst/>
          </a:prstGeom>
        </p:spPr>
      </p:pic>
      <p:sp>
        <p:nvSpPr>
          <p:cNvPr id="4" name="image description">
            <a:extLst>
              <a:ext uri="{FF2B5EF4-FFF2-40B4-BE49-F238E27FC236}">
                <a16:creationId xmlns:a16="http://schemas.microsoft.com/office/drawing/2014/main" id="{43C89C78-E5EB-23C5-3B24-45909876512C}"/>
              </a:ext>
            </a:extLst>
          </p:cNvPr>
          <p:cNvSpPr txBox="1">
            <a:spLocks noGrp="1"/>
          </p:cNvSpPr>
          <p:nvPr>
            <p:ph type="title" idx="4294967295"/>
          </p:nvPr>
        </p:nvSpPr>
        <p:spPr>
          <a:xfrm>
            <a:off x="457201" y="4735898"/>
            <a:ext cx="6853428" cy="288541"/>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 Installation view of </a:t>
            </a:r>
            <a:r>
              <a:rPr kumimoji="0" lang="en-US" sz="750" b="0" i="1"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Liz Larner: Don't put it back like it was</a:t>
            </a: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 Galleries 1, 2, 3, and Perlman.</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 April 30 – September 4, 2022. Photo: Eric Mueller. </a:t>
            </a:r>
          </a:p>
        </p:txBody>
      </p:sp>
      <p:pic>
        <p:nvPicPr>
          <p:cNvPr id="8" name="logo" descr="black Walker Logo">
            <a:extLst>
              <a:ext uri="{FF2B5EF4-FFF2-40B4-BE49-F238E27FC236}">
                <a16:creationId xmlns:a16="http://schemas.microsoft.com/office/drawing/2014/main" id="{81844F42-F063-B10C-9A36-F22AC1E7004B}"/>
              </a:ext>
            </a:extLst>
          </p:cNvPr>
          <p:cNvPicPr>
            <a:picLocks noChangeAspect="1"/>
          </p:cNvPicPr>
          <p:nvPr/>
        </p:nvPicPr>
        <p:blipFill>
          <a:blip r:embed="rId4"/>
          <a:stretch>
            <a:fillRect/>
          </a:stretch>
        </p:blipFill>
        <p:spPr>
          <a:xfrm>
            <a:off x="7767828" y="4766311"/>
            <a:ext cx="918972" cy="164102"/>
          </a:xfrm>
          <a:prstGeom prst="rect">
            <a:avLst/>
          </a:prstGeom>
        </p:spPr>
      </p:pic>
    </p:spTree>
    <p:extLst>
      <p:ext uri="{BB962C8B-B14F-4D97-AF65-F5344CB8AC3E}">
        <p14:creationId xmlns:p14="http://schemas.microsoft.com/office/powerpoint/2010/main" val="4193508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8F9E2"/>
        </a:solidFill>
        <a:effectLst/>
      </p:bgPr>
    </p:bg>
    <p:spTree>
      <p:nvGrpSpPr>
        <p:cNvPr id="1" name="">
          <a:extLst>
            <a:ext uri="{FF2B5EF4-FFF2-40B4-BE49-F238E27FC236}">
              <a16:creationId xmlns:a16="http://schemas.microsoft.com/office/drawing/2014/main" id="{91119A94-A420-9C11-909F-EE00028533E3}"/>
            </a:ext>
          </a:extLst>
        </p:cNvPr>
        <p:cNvGrpSpPr/>
        <p:nvPr/>
      </p:nvGrpSpPr>
      <p:grpSpPr>
        <a:xfrm>
          <a:off x="0" y="0"/>
          <a:ext cx="0" cy="0"/>
          <a:chOff x="0" y="0"/>
          <a:chExt cx="0" cy="0"/>
        </a:xfrm>
      </p:grpSpPr>
      <p:pic>
        <p:nvPicPr>
          <p:cNvPr id="11" name="logo" descr="Walker Logo">
            <a:extLst>
              <a:ext uri="{FF2B5EF4-FFF2-40B4-BE49-F238E27FC236}">
                <a16:creationId xmlns:a16="http://schemas.microsoft.com/office/drawing/2014/main" id="{1429823F-ACC8-0DE0-C6EC-14B10BE18976}"/>
              </a:ext>
            </a:extLst>
          </p:cNvPr>
          <p:cNvPicPr>
            <a:picLocks noChangeAspect="1"/>
          </p:cNvPicPr>
          <p:nvPr/>
        </p:nvPicPr>
        <p:blipFill>
          <a:blip r:embed="rId2"/>
          <a:stretch>
            <a:fillRect/>
          </a:stretch>
        </p:blipFill>
        <p:spPr>
          <a:xfrm>
            <a:off x="7767828" y="4766311"/>
            <a:ext cx="918972" cy="164102"/>
          </a:xfrm>
          <a:prstGeom prst="rect">
            <a:avLst/>
          </a:prstGeom>
        </p:spPr>
      </p:pic>
      <p:sp>
        <p:nvSpPr>
          <p:cNvPr id="2" name="Title">
            <a:extLst>
              <a:ext uri="{FF2B5EF4-FFF2-40B4-BE49-F238E27FC236}">
                <a16:creationId xmlns:a16="http://schemas.microsoft.com/office/drawing/2014/main" id="{17B8908C-C7FD-422F-2D36-6DC6777DBE5D}"/>
              </a:ext>
            </a:extLst>
          </p:cNvPr>
          <p:cNvSpPr>
            <a:spLocks noGrp="1"/>
          </p:cNvSpPr>
          <p:nvPr>
            <p:ph type="ctrTitle"/>
          </p:nvPr>
        </p:nvSpPr>
        <p:spPr>
          <a:xfrm>
            <a:off x="457200" y="457200"/>
            <a:ext cx="8686800" cy="956072"/>
          </a:xfrm>
          <a:noFill/>
        </p:spPr>
        <p:txBody>
          <a:bodyPr anchor="t">
            <a:noAutofit/>
          </a:bodyPr>
          <a:lstStyle/>
          <a:p>
            <a:pPr algn="l"/>
            <a:r>
              <a:rPr lang="en-US" sz="3300" dirty="0">
                <a:latin typeface="Arial" panose="020B0604020202020204" pitchFamily="34" charset="0"/>
                <a:ea typeface="Calibri"/>
                <a:cs typeface="Arial" panose="020B0604020202020204" pitchFamily="34" charset="0"/>
              </a:rPr>
              <a:t>Installation Guidelines</a:t>
            </a:r>
            <a:br>
              <a:rPr lang="en-US" sz="3300" dirty="0">
                <a:latin typeface="Arial" panose="020B0604020202020204" pitchFamily="34" charset="0"/>
                <a:ea typeface="Calibri"/>
                <a:cs typeface="Arial" panose="020B0604020202020204" pitchFamily="34" charset="0"/>
              </a:rPr>
            </a:br>
            <a:r>
              <a:rPr lang="en-US" sz="3300" dirty="0">
                <a:latin typeface="Arial" panose="020B0604020202020204" pitchFamily="34" charset="0"/>
                <a:ea typeface="Calibri"/>
                <a:cs typeface="Arial" panose="020B0604020202020204" pitchFamily="34" charset="0"/>
              </a:rPr>
              <a:t>for Accessible and Inclusive Exhibitions</a:t>
            </a:r>
          </a:p>
        </p:txBody>
      </p:sp>
    </p:spTree>
    <p:extLst>
      <p:ext uri="{BB962C8B-B14F-4D97-AF65-F5344CB8AC3E}">
        <p14:creationId xmlns:p14="http://schemas.microsoft.com/office/powerpoint/2010/main" val="1706071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8F9E2"/>
        </a:solidFill>
        <a:effectLst/>
      </p:bgPr>
    </p:bg>
    <p:spTree>
      <p:nvGrpSpPr>
        <p:cNvPr id="1" name="">
          <a:extLst>
            <a:ext uri="{FF2B5EF4-FFF2-40B4-BE49-F238E27FC236}">
              <a16:creationId xmlns:a16="http://schemas.microsoft.com/office/drawing/2014/main" id="{2E2A32A5-017A-F7C2-0B8F-AB4436FD1E73}"/>
            </a:ext>
          </a:extLst>
        </p:cNvPr>
        <p:cNvGrpSpPr/>
        <p:nvPr/>
      </p:nvGrpSpPr>
      <p:grpSpPr>
        <a:xfrm>
          <a:off x="0" y="0"/>
          <a:ext cx="0" cy="0"/>
          <a:chOff x="0" y="0"/>
          <a:chExt cx="0" cy="0"/>
        </a:xfrm>
      </p:grpSpPr>
      <p:pic>
        <p:nvPicPr>
          <p:cNvPr id="5" name="logo" descr="black Walker Logo">
            <a:extLst>
              <a:ext uri="{FF2B5EF4-FFF2-40B4-BE49-F238E27FC236}">
                <a16:creationId xmlns:a16="http://schemas.microsoft.com/office/drawing/2014/main" id="{6AD4BB36-2EB1-727F-C5E5-AA77364E9C77}"/>
              </a:ext>
            </a:extLst>
          </p:cNvPr>
          <p:cNvPicPr>
            <a:picLocks noChangeAspect="1"/>
          </p:cNvPicPr>
          <p:nvPr/>
        </p:nvPicPr>
        <p:blipFill>
          <a:blip r:embed="rId2"/>
          <a:stretch>
            <a:fillRect/>
          </a:stretch>
        </p:blipFill>
        <p:spPr>
          <a:xfrm>
            <a:off x="7767828" y="4766311"/>
            <a:ext cx="918972" cy="164102"/>
          </a:xfrm>
          <a:prstGeom prst="rect">
            <a:avLst/>
          </a:prstGeom>
        </p:spPr>
      </p:pic>
      <p:sp>
        <p:nvSpPr>
          <p:cNvPr id="2" name="Title">
            <a:extLst>
              <a:ext uri="{FF2B5EF4-FFF2-40B4-BE49-F238E27FC236}">
                <a16:creationId xmlns:a16="http://schemas.microsoft.com/office/drawing/2014/main" id="{807EA6A3-EADD-8D33-4B56-363FF2BAC068}"/>
              </a:ext>
            </a:extLst>
          </p:cNvPr>
          <p:cNvSpPr>
            <a:spLocks noGrp="1"/>
          </p:cNvSpPr>
          <p:nvPr>
            <p:ph type="ctrTitle"/>
          </p:nvPr>
        </p:nvSpPr>
        <p:spPr>
          <a:xfrm>
            <a:off x="457200" y="457200"/>
            <a:ext cx="8686800" cy="956072"/>
          </a:xfrm>
          <a:noFill/>
        </p:spPr>
        <p:txBody>
          <a:bodyPr anchor="t">
            <a:noAutofit/>
          </a:bodyPr>
          <a:lstStyle/>
          <a:p>
            <a:pPr algn="l"/>
            <a:r>
              <a:rPr lang="en-US" sz="3300" dirty="0">
                <a:latin typeface="Arial"/>
                <a:ea typeface="Calibri"/>
                <a:cs typeface="Arial"/>
              </a:rPr>
              <a:t>2. Research Phase</a:t>
            </a:r>
            <a:endParaRPr lang="en-US" sz="3300"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228380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D4EA1-7E51-C702-EF1A-FFBA87A6F639}"/>
            </a:ext>
          </a:extLst>
        </p:cNvPr>
        <p:cNvGrpSpPr/>
        <p:nvPr/>
      </p:nvGrpSpPr>
      <p:grpSpPr>
        <a:xfrm>
          <a:off x="0" y="0"/>
          <a:ext cx="0" cy="0"/>
          <a:chOff x="0" y="0"/>
          <a:chExt cx="0" cy="0"/>
        </a:xfrm>
      </p:grpSpPr>
      <p:pic>
        <p:nvPicPr>
          <p:cNvPr id="5" name="logo" descr="black Walker Logo">
            <a:extLst>
              <a:ext uri="{FF2B5EF4-FFF2-40B4-BE49-F238E27FC236}">
                <a16:creationId xmlns:a16="http://schemas.microsoft.com/office/drawing/2014/main" id="{A7C72F69-47AA-446F-BFB0-2403C8A3BB8B}"/>
              </a:ext>
            </a:extLst>
          </p:cNvPr>
          <p:cNvPicPr>
            <a:picLocks noChangeAspect="1"/>
          </p:cNvPicPr>
          <p:nvPr/>
        </p:nvPicPr>
        <p:blipFill>
          <a:blip r:embed="rId4"/>
          <a:stretch>
            <a:fillRect/>
          </a:stretch>
        </p:blipFill>
        <p:spPr>
          <a:xfrm>
            <a:off x="7767828" y="4766311"/>
            <a:ext cx="918972" cy="164102"/>
          </a:xfrm>
          <a:prstGeom prst="rect">
            <a:avLst/>
          </a:prstGeom>
        </p:spPr>
      </p:pic>
      <p:sp>
        <p:nvSpPr>
          <p:cNvPr id="2" name="Body Text">
            <a:extLst>
              <a:ext uri="{FF2B5EF4-FFF2-40B4-BE49-F238E27FC236}">
                <a16:creationId xmlns:a16="http://schemas.microsoft.com/office/drawing/2014/main" id="{7D54ADB1-ECDB-85B8-FD47-8CB4C75B8AA8}"/>
              </a:ext>
            </a:extLst>
          </p:cNvPr>
          <p:cNvSpPr txBox="1">
            <a:spLocks/>
          </p:cNvSpPr>
          <p:nvPr/>
        </p:nvSpPr>
        <p:spPr>
          <a:xfrm>
            <a:off x="457200" y="857250"/>
            <a:ext cx="8686800" cy="3200400"/>
          </a:xfrm>
          <a:prstGeom prst="rect">
            <a:avLst/>
          </a:prstGeom>
          <a:noFill/>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50" dirty="0">
                <a:latin typeface="Arial" panose="020B0604020202020204" pitchFamily="34" charset="0"/>
                <a:ea typeface="Calibri"/>
                <a:cs typeface="Arial" panose="020B0604020202020204" pitchFamily="34" charset="0"/>
              </a:rPr>
              <a:t> </a:t>
            </a:r>
          </a:p>
          <a:p>
            <a:r>
              <a:rPr lang="en-US" sz="1800" dirty="0">
                <a:latin typeface="Arial" panose="020B0604020202020204" pitchFamily="34" charset="0"/>
                <a:ea typeface="Calibri"/>
                <a:cs typeface="Arial" panose="020B0604020202020204" pitchFamily="34" charset="0"/>
              </a:rPr>
              <a:t>∙</a:t>
            </a:r>
            <a:r>
              <a:rPr lang="en-US" sz="1800" dirty="0">
                <a:latin typeface="Arial"/>
                <a:ea typeface="Calibri"/>
                <a:cs typeface="Arial"/>
              </a:rPr>
              <a:t> Carolyn Lazard’s </a:t>
            </a:r>
            <a:r>
              <a:rPr lang="en-US" sz="1800" i="1" dirty="0">
                <a:latin typeface="Arial"/>
                <a:ea typeface="Calibri"/>
                <a:cs typeface="Arial"/>
              </a:rPr>
              <a:t>Accessibility in the Arts: A Promise and a Practice</a:t>
            </a:r>
          </a:p>
          <a:p>
            <a:r>
              <a:rPr lang="en-US" sz="375" i="1" dirty="0">
                <a:latin typeface="Arial"/>
                <a:ea typeface="Calibri"/>
                <a:cs typeface="Arial"/>
              </a:rPr>
              <a:t> </a:t>
            </a:r>
          </a:p>
          <a:p>
            <a:r>
              <a:rPr lang="en-US" sz="1800" dirty="0">
                <a:latin typeface="Arial" panose="020B0604020202020204" pitchFamily="34" charset="0"/>
                <a:ea typeface="Calibri"/>
                <a:cs typeface="Arial" panose="020B0604020202020204" pitchFamily="34" charset="0"/>
              </a:rPr>
              <a:t>∙</a:t>
            </a:r>
            <a:r>
              <a:rPr lang="en-US" sz="1800" i="1" dirty="0">
                <a:latin typeface="Arial"/>
                <a:ea typeface="Calibri"/>
                <a:cs typeface="Arial"/>
              </a:rPr>
              <a:t> Smithsonian Guidelines for Accessible Exhibition Design</a:t>
            </a:r>
          </a:p>
          <a:p>
            <a:r>
              <a:rPr lang="en-US" sz="375" i="1" u="sng" dirty="0">
                <a:latin typeface="Arial"/>
                <a:ea typeface="Calibri"/>
                <a:cs typeface="Arial"/>
              </a:rPr>
              <a:t> </a:t>
            </a:r>
          </a:p>
          <a:p>
            <a:r>
              <a:rPr lang="en-US" sz="1800" dirty="0">
                <a:latin typeface="Arial" panose="020B0604020202020204" pitchFamily="34" charset="0"/>
                <a:ea typeface="Calibri"/>
                <a:cs typeface="Arial" panose="020B0604020202020204" pitchFamily="34" charset="0"/>
              </a:rPr>
              <a:t>∙</a:t>
            </a:r>
            <a:r>
              <a:rPr lang="en-US" sz="1800" i="1" dirty="0">
                <a:latin typeface="Arial"/>
                <a:ea typeface="Calibri"/>
                <a:cs typeface="Arial"/>
              </a:rPr>
              <a:t> Design for Accessibility: A Cultural Administrator’s Handbook</a:t>
            </a:r>
          </a:p>
          <a:p>
            <a:r>
              <a:rPr lang="en-US" sz="375" i="1" u="sng" dirty="0">
                <a:latin typeface="Arial"/>
                <a:ea typeface="Calibri"/>
                <a:cs typeface="Arial"/>
              </a:rPr>
              <a:t> </a:t>
            </a:r>
          </a:p>
          <a:p>
            <a:r>
              <a:rPr lang="en-US" sz="1800" dirty="0">
                <a:latin typeface="Arial" panose="020B0604020202020204" pitchFamily="34" charset="0"/>
                <a:ea typeface="Calibri"/>
                <a:cs typeface="Arial" panose="020B0604020202020204" pitchFamily="34" charset="0"/>
              </a:rPr>
              <a:t>∙</a:t>
            </a:r>
            <a:r>
              <a:rPr lang="en-US" sz="1800" dirty="0">
                <a:latin typeface="Arial"/>
                <a:ea typeface="Calibri"/>
                <a:cs typeface="Arial"/>
              </a:rPr>
              <a:t> National Museums of Scotland’s </a:t>
            </a:r>
            <a:r>
              <a:rPr lang="en-US" sz="1800" i="1" dirty="0">
                <a:latin typeface="Arial"/>
                <a:ea typeface="Calibri"/>
                <a:cs typeface="Arial"/>
              </a:rPr>
              <a:t>Exhibitions for All: A Practical Guide </a:t>
            </a:r>
            <a:br>
              <a:rPr lang="en-US" sz="1800" i="1" dirty="0">
                <a:latin typeface="Arial" panose="020B0604020202020204" pitchFamily="34" charset="0"/>
                <a:ea typeface="Calibri"/>
                <a:cs typeface="Arial" panose="020B0604020202020204" pitchFamily="34" charset="0"/>
              </a:rPr>
            </a:br>
            <a:r>
              <a:rPr lang="en-US" sz="1800" i="1" dirty="0">
                <a:latin typeface="Arial"/>
                <a:ea typeface="Calibri"/>
                <a:cs typeface="Arial"/>
              </a:rPr>
              <a:t>  for Designing Inclusive Exhibitions</a:t>
            </a:r>
          </a:p>
          <a:p>
            <a:r>
              <a:rPr lang="en-US" sz="375" i="1" u="sng" dirty="0">
                <a:latin typeface="Arial"/>
                <a:ea typeface="Calibri"/>
                <a:cs typeface="Arial"/>
              </a:rPr>
              <a:t> </a:t>
            </a:r>
          </a:p>
          <a:p>
            <a:r>
              <a:rPr lang="en-US" sz="1800" dirty="0">
                <a:latin typeface="Arial" panose="020B0604020202020204" pitchFamily="34" charset="0"/>
                <a:ea typeface="Calibri"/>
                <a:cs typeface="Arial" panose="020B0604020202020204" pitchFamily="34" charset="0"/>
              </a:rPr>
              <a:t>∙</a:t>
            </a:r>
            <a:r>
              <a:rPr lang="en-US" sz="1800" dirty="0">
                <a:latin typeface="Arial"/>
                <a:ea typeface="Calibri"/>
                <a:cs typeface="Arial"/>
              </a:rPr>
              <a:t> National Park Service’s </a:t>
            </a:r>
            <a:r>
              <a:rPr lang="en-US" sz="1800" i="1" dirty="0">
                <a:latin typeface="Arial"/>
                <a:ea typeface="Calibri"/>
                <a:cs typeface="Arial"/>
              </a:rPr>
              <a:t>Accessibility &amp; Universal Design Standards</a:t>
            </a:r>
          </a:p>
          <a:p>
            <a:r>
              <a:rPr lang="en-US" sz="375" i="1" u="sng" dirty="0">
                <a:latin typeface="Arial"/>
                <a:ea typeface="Calibri"/>
                <a:cs typeface="Arial"/>
              </a:rPr>
              <a:t> </a:t>
            </a:r>
          </a:p>
          <a:p>
            <a:r>
              <a:rPr lang="en-US" sz="1800" dirty="0">
                <a:latin typeface="Arial" panose="020B0604020202020204" pitchFamily="34" charset="0"/>
                <a:ea typeface="Calibri"/>
                <a:cs typeface="Arial" panose="020B0604020202020204" pitchFamily="34" charset="0"/>
              </a:rPr>
              <a:t>∙</a:t>
            </a:r>
            <a:r>
              <a:rPr lang="en-US" sz="1800" dirty="0">
                <a:latin typeface="Arial"/>
                <a:ea typeface="Calibri"/>
                <a:cs typeface="Arial"/>
              </a:rPr>
              <a:t> Visitor feedback, partially summarized in </a:t>
            </a:r>
            <a:r>
              <a:rPr lang="en-US" sz="1800" i="1" dirty="0">
                <a:latin typeface="Arial"/>
                <a:ea typeface="Calibri"/>
                <a:cs typeface="Arial"/>
              </a:rPr>
              <a:t>A Welcoming &amp; Confident Visitor  </a:t>
            </a:r>
          </a:p>
          <a:p>
            <a:r>
              <a:rPr lang="en-US" sz="1800" i="1" dirty="0">
                <a:latin typeface="Arial"/>
                <a:ea typeface="Calibri"/>
                <a:cs typeface="Arial"/>
              </a:rPr>
              <a:t>  Experience</a:t>
            </a:r>
            <a:r>
              <a:rPr lang="en-US" sz="1800" dirty="0">
                <a:latin typeface="Arial"/>
                <a:ea typeface="Calibri"/>
                <a:cs typeface="Arial"/>
              </a:rPr>
              <a:t>, July 2022 Report; HGA and Walker Art Center</a:t>
            </a:r>
          </a:p>
          <a:p>
            <a:r>
              <a:rPr lang="en-US" sz="375" dirty="0">
                <a:latin typeface="Arial"/>
                <a:ea typeface="Calibri"/>
                <a:cs typeface="Arial"/>
              </a:rPr>
              <a:t> </a:t>
            </a:r>
          </a:p>
          <a:p>
            <a:r>
              <a:rPr lang="en-US" sz="1800" dirty="0">
                <a:latin typeface="Arial" panose="020B0604020202020204" pitchFamily="34" charset="0"/>
                <a:ea typeface="Calibri"/>
                <a:cs typeface="Arial" panose="020B0604020202020204" pitchFamily="34" charset="0"/>
              </a:rPr>
              <a:t>∙</a:t>
            </a:r>
            <a:r>
              <a:rPr lang="en-US" sz="1800" dirty="0">
                <a:latin typeface="Arial"/>
                <a:ea typeface="Calibri"/>
                <a:cs typeface="Arial"/>
              </a:rPr>
              <a:t> Interviews with staff at:</a:t>
            </a:r>
          </a:p>
          <a:p>
            <a:r>
              <a:rPr lang="en-US" sz="1800" dirty="0">
                <a:latin typeface="Arial"/>
                <a:ea typeface="Calibri"/>
                <a:cs typeface="Arial"/>
              </a:rPr>
              <a:t>	Museum of Modern Art, New York</a:t>
            </a:r>
          </a:p>
          <a:p>
            <a:r>
              <a:rPr lang="en-US" sz="1800" dirty="0">
                <a:latin typeface="Arial"/>
                <a:ea typeface="Calibri"/>
                <a:cs typeface="Arial"/>
              </a:rPr>
              <a:t>	Portland Art Museum</a:t>
            </a:r>
          </a:p>
          <a:p>
            <a:r>
              <a:rPr lang="en-US" sz="1800" dirty="0">
                <a:latin typeface="Arial"/>
                <a:ea typeface="Calibri"/>
                <a:cs typeface="Arial"/>
              </a:rPr>
              <a:t>	Denver Art Museum</a:t>
            </a:r>
          </a:p>
        </p:txBody>
      </p:sp>
      <p:sp>
        <p:nvSpPr>
          <p:cNvPr id="4" name="Title">
            <a:extLst>
              <a:ext uri="{FF2B5EF4-FFF2-40B4-BE49-F238E27FC236}">
                <a16:creationId xmlns:a16="http://schemas.microsoft.com/office/drawing/2014/main" id="{9B8B67B7-DF15-E72B-329D-05870A5E1BCA}"/>
              </a:ext>
            </a:extLst>
          </p:cNvPr>
          <p:cNvSpPr txBox="1">
            <a:spLocks noGrp="1"/>
          </p:cNvSpPr>
          <p:nvPr>
            <p:ph type="title" idx="4294967295"/>
          </p:nvPr>
        </p:nvSpPr>
        <p:spPr>
          <a:xfrm>
            <a:off x="457200" y="457200"/>
            <a:ext cx="8686800" cy="685800"/>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dirty="0">
                <a:ln>
                  <a:noFill/>
                </a:ln>
                <a:solidFill>
                  <a:schemeClr val="tx1"/>
                </a:solidFill>
                <a:effectLst/>
                <a:uLnTx/>
                <a:uFillTx/>
                <a:latin typeface="Arial"/>
                <a:ea typeface="Calibri"/>
                <a:cs typeface="Arial"/>
              </a:rPr>
              <a:t>Sources Consulted</a:t>
            </a:r>
            <a:endParaRPr kumimoji="0" lang="en-US" sz="33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590972328"/>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8F9E2"/>
        </a:solidFill>
        <a:effectLst/>
      </p:bgPr>
    </p:bg>
    <p:spTree>
      <p:nvGrpSpPr>
        <p:cNvPr id="1" name="">
          <a:extLst>
            <a:ext uri="{FF2B5EF4-FFF2-40B4-BE49-F238E27FC236}">
              <a16:creationId xmlns:a16="http://schemas.microsoft.com/office/drawing/2014/main" id="{D5516262-CAF6-E86E-81E9-840F608B33A7}"/>
            </a:ext>
          </a:extLst>
        </p:cNvPr>
        <p:cNvGrpSpPr/>
        <p:nvPr/>
      </p:nvGrpSpPr>
      <p:grpSpPr>
        <a:xfrm>
          <a:off x="0" y="0"/>
          <a:ext cx="0" cy="0"/>
          <a:chOff x="0" y="0"/>
          <a:chExt cx="0" cy="0"/>
        </a:xfrm>
      </p:grpSpPr>
      <p:pic>
        <p:nvPicPr>
          <p:cNvPr id="5" name="logo" descr="black Walker Logo">
            <a:extLst>
              <a:ext uri="{FF2B5EF4-FFF2-40B4-BE49-F238E27FC236}">
                <a16:creationId xmlns:a16="http://schemas.microsoft.com/office/drawing/2014/main" id="{4EFACC02-5DAC-DA58-61D3-7D8B217F992D}"/>
              </a:ext>
            </a:extLst>
          </p:cNvPr>
          <p:cNvPicPr>
            <a:picLocks noChangeAspect="1"/>
          </p:cNvPicPr>
          <p:nvPr/>
        </p:nvPicPr>
        <p:blipFill>
          <a:blip r:embed="rId2"/>
          <a:stretch>
            <a:fillRect/>
          </a:stretch>
        </p:blipFill>
        <p:spPr>
          <a:xfrm>
            <a:off x="7767828" y="4766311"/>
            <a:ext cx="918972" cy="164102"/>
          </a:xfrm>
          <a:prstGeom prst="rect">
            <a:avLst/>
          </a:prstGeom>
        </p:spPr>
      </p:pic>
      <p:sp>
        <p:nvSpPr>
          <p:cNvPr id="2" name="Title">
            <a:extLst>
              <a:ext uri="{FF2B5EF4-FFF2-40B4-BE49-F238E27FC236}">
                <a16:creationId xmlns:a16="http://schemas.microsoft.com/office/drawing/2014/main" id="{33A266D4-B79D-CAB4-FAE9-E78B9EDD7D76}"/>
              </a:ext>
            </a:extLst>
          </p:cNvPr>
          <p:cNvSpPr>
            <a:spLocks noGrp="1"/>
          </p:cNvSpPr>
          <p:nvPr>
            <p:ph type="ctrTitle"/>
          </p:nvPr>
        </p:nvSpPr>
        <p:spPr>
          <a:xfrm>
            <a:off x="457200" y="457200"/>
            <a:ext cx="8686800" cy="956072"/>
          </a:xfrm>
          <a:noFill/>
        </p:spPr>
        <p:txBody>
          <a:bodyPr anchor="t">
            <a:noAutofit/>
          </a:bodyPr>
          <a:lstStyle/>
          <a:p>
            <a:pPr algn="l"/>
            <a:r>
              <a:rPr lang="en-US" sz="3300" dirty="0">
                <a:latin typeface="Arial"/>
                <a:ea typeface="Calibri"/>
                <a:cs typeface="Arial"/>
              </a:rPr>
              <a:t>3. Iterative Drafting, Revision, </a:t>
            </a:r>
            <a:br>
              <a:rPr lang="en-US" sz="3300" dirty="0">
                <a:latin typeface="Arial"/>
                <a:ea typeface="Calibri"/>
                <a:cs typeface="Arial"/>
              </a:rPr>
            </a:br>
            <a:r>
              <a:rPr lang="en-US" sz="3375" dirty="0">
                <a:latin typeface="Arial"/>
                <a:ea typeface="Calibri"/>
                <a:cs typeface="Arial"/>
              </a:rPr>
              <a:t>    </a:t>
            </a:r>
            <a:r>
              <a:rPr lang="en-US" sz="3300" dirty="0">
                <a:latin typeface="Arial"/>
                <a:ea typeface="Calibri"/>
                <a:cs typeface="Arial"/>
              </a:rPr>
              <a:t>and Implementation of Guidelines</a:t>
            </a:r>
            <a:endParaRPr lang="en-US" sz="3300"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1340194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descr="View of gallery with large paintings on the walls and a large green, circular sculpture on the floor.">
            <a:extLst>
              <a:ext uri="{FF2B5EF4-FFF2-40B4-BE49-F238E27FC236}">
                <a16:creationId xmlns:a16="http://schemas.microsoft.com/office/drawing/2014/main" id="{CEA8B33E-F7F3-4785-2837-6C3F13C7BA1A}"/>
              </a:ext>
            </a:extLst>
          </p:cNvPr>
          <p:cNvPicPr>
            <a:picLocks noChangeAspect="1"/>
          </p:cNvPicPr>
          <p:nvPr/>
        </p:nvPicPr>
        <p:blipFill>
          <a:blip r:embed="rId3"/>
          <a:stretch>
            <a:fillRect/>
          </a:stretch>
        </p:blipFill>
        <p:spPr>
          <a:xfrm>
            <a:off x="-48504" y="-439444"/>
            <a:ext cx="9192503" cy="6022388"/>
          </a:xfrm>
          <a:prstGeom prst="rect">
            <a:avLst/>
          </a:prstGeom>
        </p:spPr>
      </p:pic>
      <p:sp>
        <p:nvSpPr>
          <p:cNvPr id="7" name="image description">
            <a:extLst>
              <a:ext uri="{FF2B5EF4-FFF2-40B4-BE49-F238E27FC236}">
                <a16:creationId xmlns:a16="http://schemas.microsoft.com/office/drawing/2014/main" id="{86D83868-587C-4625-AC27-A8930F84B81E}"/>
              </a:ext>
            </a:extLst>
          </p:cNvPr>
          <p:cNvSpPr txBox="1">
            <a:spLocks noGrp="1"/>
          </p:cNvSpPr>
          <p:nvPr>
            <p:ph type="title" idx="4294967295"/>
          </p:nvPr>
        </p:nvSpPr>
        <p:spPr>
          <a:xfrm>
            <a:off x="460469" y="4732628"/>
            <a:ext cx="6853428" cy="288541"/>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 Installation view of </a:t>
            </a:r>
            <a:r>
              <a:rPr kumimoji="0" lang="en-US" sz="750" b="0" i="1"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Five Ways In: Themes from the Collection</a:t>
            </a: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 Galleries 4, 5, 6.</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 February 14, 2019 – September 19, 2021. Photo: Bobby Rogers.</a:t>
            </a:r>
          </a:p>
        </p:txBody>
      </p:sp>
      <p:pic>
        <p:nvPicPr>
          <p:cNvPr id="5" name="logo" descr="black Walker Logo">
            <a:extLst>
              <a:ext uri="{FF2B5EF4-FFF2-40B4-BE49-F238E27FC236}">
                <a16:creationId xmlns:a16="http://schemas.microsoft.com/office/drawing/2014/main" id="{D515425A-712A-937D-96CC-70601E9C280D}"/>
              </a:ext>
            </a:extLst>
          </p:cNvPr>
          <p:cNvPicPr>
            <a:picLocks noChangeAspect="1"/>
          </p:cNvPicPr>
          <p:nvPr/>
        </p:nvPicPr>
        <p:blipFill>
          <a:blip r:embed="rId4"/>
          <a:stretch>
            <a:fillRect/>
          </a:stretch>
        </p:blipFill>
        <p:spPr>
          <a:xfrm>
            <a:off x="7767828" y="4766311"/>
            <a:ext cx="918972" cy="164102"/>
          </a:xfrm>
          <a:prstGeom prst="rect">
            <a:avLst/>
          </a:prstGeom>
        </p:spPr>
      </p:pic>
    </p:spTree>
    <p:extLst>
      <p:ext uri="{BB962C8B-B14F-4D97-AF65-F5344CB8AC3E}">
        <p14:creationId xmlns:p14="http://schemas.microsoft.com/office/powerpoint/2010/main" val="804663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3AE48-0D94-D9DD-279D-40443445E47C}"/>
            </a:ext>
          </a:extLst>
        </p:cNvPr>
        <p:cNvGrpSpPr/>
        <p:nvPr/>
      </p:nvGrpSpPr>
      <p:grpSpPr>
        <a:xfrm>
          <a:off x="0" y="0"/>
          <a:ext cx="0" cy="0"/>
          <a:chOff x="0" y="0"/>
          <a:chExt cx="0" cy="0"/>
        </a:xfrm>
      </p:grpSpPr>
      <p:pic>
        <p:nvPicPr>
          <p:cNvPr id="5" name="logo" descr="black Walker Logo">
            <a:extLst>
              <a:ext uri="{FF2B5EF4-FFF2-40B4-BE49-F238E27FC236}">
                <a16:creationId xmlns:a16="http://schemas.microsoft.com/office/drawing/2014/main" id="{966775F1-19AA-8BD4-267C-D3DE43E7BD40}"/>
              </a:ext>
            </a:extLst>
          </p:cNvPr>
          <p:cNvPicPr>
            <a:picLocks noChangeAspect="1"/>
          </p:cNvPicPr>
          <p:nvPr/>
        </p:nvPicPr>
        <p:blipFill>
          <a:blip r:embed="rId4"/>
          <a:stretch>
            <a:fillRect/>
          </a:stretch>
        </p:blipFill>
        <p:spPr>
          <a:xfrm>
            <a:off x="7767828" y="4766311"/>
            <a:ext cx="918972" cy="164102"/>
          </a:xfrm>
          <a:prstGeom prst="rect">
            <a:avLst/>
          </a:prstGeom>
        </p:spPr>
      </p:pic>
      <p:sp>
        <p:nvSpPr>
          <p:cNvPr id="4" name="text">
            <a:extLst>
              <a:ext uri="{FF2B5EF4-FFF2-40B4-BE49-F238E27FC236}">
                <a16:creationId xmlns:a16="http://schemas.microsoft.com/office/drawing/2014/main" id="{43380014-7FD6-B3FD-A0EE-472BC198DFB7}"/>
              </a:ext>
            </a:extLst>
          </p:cNvPr>
          <p:cNvSpPr txBox="1">
            <a:spLocks noGrp="1"/>
          </p:cNvSpPr>
          <p:nvPr>
            <p:ph type="title" idx="4294967295"/>
          </p:nvPr>
        </p:nvSpPr>
        <p:spPr>
          <a:xfrm>
            <a:off x="457200" y="745042"/>
            <a:ext cx="8686800" cy="387116"/>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dirty="0">
                <a:ln>
                  <a:noFill/>
                </a:ln>
                <a:solidFill>
                  <a:schemeClr val="tx1"/>
                </a:solidFill>
                <a:effectLst/>
                <a:uLnTx/>
                <a:uFillTx/>
                <a:latin typeface="Arial"/>
                <a:ea typeface="Calibri"/>
                <a:cs typeface="Arial"/>
              </a:rPr>
              <a:t>Refined Terminology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50" b="0" i="0" u="none" strike="noStrike" kern="1200" cap="none" spc="0" normalizeH="0" baseline="0" noProof="0" dirty="0">
                <a:ln>
                  <a:noFill/>
                </a:ln>
                <a:solidFill>
                  <a:schemeClr val="tx1"/>
                </a:solidFill>
                <a:effectLst/>
                <a:uLnTx/>
                <a:uFillTx/>
                <a:latin typeface="Arial"/>
                <a:ea typeface="Calibri"/>
                <a:cs typeface="Arial"/>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Arial"/>
                <a:ea typeface="Calibri"/>
                <a:cs typeface="Times New Roman"/>
              </a:rPr>
              <a:t>Instead of “circulation route,” we use:</a:t>
            </a:r>
            <a:endPar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50" b="1" i="0" u="none" strike="noStrike" kern="1200" cap="none" spc="0" normalizeH="0" baseline="0" noProof="0" dirty="0">
                <a:ln>
                  <a:noFill/>
                </a:ln>
                <a:solidFill>
                  <a:schemeClr val="tx1"/>
                </a:solidFill>
                <a:effectLst/>
                <a:uLnTx/>
                <a:uFillTx/>
                <a:latin typeface="Arial"/>
                <a:ea typeface="Calibri"/>
                <a:cs typeface="Times New Roman"/>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Arial"/>
                <a:ea typeface="Calibri"/>
                <a:cs typeface="Times New Roman"/>
              </a:rPr>
              <a:t>Path of Travel or Approach</a:t>
            </a:r>
            <a:r>
              <a:rPr kumimoji="0" lang="en-US" sz="1800" b="0" i="0" u="none" strike="noStrike" kern="1200" cap="none" spc="0" normalizeH="0" baseline="0" noProof="0" dirty="0">
                <a:ln>
                  <a:noFill/>
                </a:ln>
                <a:solidFill>
                  <a:schemeClr val="tx1"/>
                </a:solidFill>
                <a:effectLst/>
                <a:uLnTx/>
                <a:uFillTx/>
                <a:latin typeface="Arial"/>
                <a:ea typeface="Calibri"/>
                <a:cs typeface="Times New Roman"/>
              </a:rPr>
              <a:t>: In an exhibition, the </a:t>
            </a:r>
            <a:r>
              <a:rPr kumimoji="0" lang="en-US" sz="1800" b="1" i="0" u="none" strike="noStrike" kern="1200" cap="none" spc="0" normalizeH="0" baseline="0" noProof="0" dirty="0">
                <a:ln>
                  <a:noFill/>
                </a:ln>
                <a:solidFill>
                  <a:schemeClr val="tx1"/>
                </a:solidFill>
                <a:effectLst/>
                <a:uLnTx/>
                <a:uFillTx/>
                <a:latin typeface="Arial"/>
                <a:ea typeface="Calibri"/>
                <a:cs typeface="Times New Roman"/>
              </a:rPr>
              <a:t>path of travel</a:t>
            </a:r>
            <a:r>
              <a:rPr kumimoji="0" lang="en-US" sz="1800" b="0" i="0" u="none" strike="noStrike" kern="1200" cap="none" spc="0" normalizeH="0" baseline="0" noProof="0" dirty="0">
                <a:ln>
                  <a:noFill/>
                </a:ln>
                <a:solidFill>
                  <a:schemeClr val="tx1"/>
                </a:solidFill>
                <a:effectLst/>
                <a:uLnTx/>
                <a:uFillTx/>
                <a:latin typeface="Arial"/>
                <a:ea typeface="Calibri"/>
                <a:cs typeface="Times New Roman"/>
              </a:rPr>
              <a:t> or </a:t>
            </a:r>
            <a:r>
              <a:rPr kumimoji="0" lang="en-US" sz="1800" b="1" i="0" u="none" strike="noStrike" kern="1200" cap="none" spc="0" normalizeH="0" baseline="0" noProof="0" dirty="0">
                <a:ln>
                  <a:noFill/>
                </a:ln>
                <a:solidFill>
                  <a:schemeClr val="tx1"/>
                </a:solidFill>
                <a:effectLst/>
                <a:uLnTx/>
                <a:uFillTx/>
                <a:latin typeface="Arial"/>
                <a:ea typeface="Calibri"/>
                <a:cs typeface="Times New Roman"/>
              </a:rPr>
              <a:t>approach</a:t>
            </a:r>
            <a:br>
              <a:rPr kumimoji="0" lang="en-US" sz="1800" b="1" i="0" u="none" strike="noStrike" kern="1200" cap="none" spc="0" normalizeH="0" baseline="0" noProof="0" dirty="0">
                <a:ln>
                  <a:noFill/>
                </a:ln>
                <a:solidFill>
                  <a:schemeClr val="tx1"/>
                </a:solidFill>
                <a:effectLst/>
                <a:uLnTx/>
                <a:uFillTx/>
                <a:latin typeface="Arial"/>
                <a:ea typeface="Calibri"/>
                <a:cs typeface="Times New Roman"/>
              </a:rPr>
            </a:br>
            <a:r>
              <a:rPr kumimoji="0" lang="en-US" sz="1800" b="0" i="0" u="none" strike="noStrike" kern="1200" cap="none" spc="0" normalizeH="0" baseline="0" noProof="0" dirty="0">
                <a:ln>
                  <a:noFill/>
                </a:ln>
                <a:solidFill>
                  <a:schemeClr val="tx1"/>
                </a:solidFill>
                <a:effectLst/>
                <a:uLnTx/>
                <a:uFillTx/>
                <a:latin typeface="Arial"/>
                <a:ea typeface="Calibri"/>
                <a:cs typeface="Times New Roman"/>
              </a:rPr>
              <a:t>is defined as the open floor space available to access and view/experience </a:t>
            </a:r>
            <a:br>
              <a:rPr kumimoji="0" lang="en-US" sz="1800" b="0" i="0" u="none" strike="noStrike" kern="1200" cap="none" spc="0" normalizeH="0" baseline="0" noProof="0" dirty="0">
                <a:ln>
                  <a:noFill/>
                </a:ln>
                <a:solidFill>
                  <a:schemeClr val="tx1"/>
                </a:solidFill>
                <a:effectLst/>
                <a:uLnTx/>
                <a:uFillTx/>
                <a:latin typeface="Arial"/>
                <a:ea typeface="Calibri"/>
                <a:cs typeface="Times New Roman"/>
              </a:rPr>
            </a:br>
            <a:r>
              <a:rPr kumimoji="0" lang="en-US" sz="1800" b="0" i="0" u="none" strike="noStrike" kern="1200" cap="none" spc="0" normalizeH="0" baseline="0" noProof="0" dirty="0">
                <a:ln>
                  <a:noFill/>
                </a:ln>
                <a:solidFill>
                  <a:schemeClr val="tx1"/>
                </a:solidFill>
                <a:effectLst/>
                <a:uLnTx/>
                <a:uFillTx/>
                <a:latin typeface="Arial"/>
                <a:ea typeface="Calibri"/>
                <a:cs typeface="Times New Roman"/>
              </a:rPr>
              <a:t>artwork on display. All art and non-art objects (furniture, benches, etc.) in </a:t>
            </a:r>
            <a:br>
              <a:rPr kumimoji="0" lang="en-US" sz="1800" b="0" i="0" u="none" strike="noStrike" kern="1200" cap="none" spc="0" normalizeH="0" baseline="0" noProof="0" dirty="0">
                <a:ln>
                  <a:noFill/>
                </a:ln>
                <a:solidFill>
                  <a:schemeClr val="tx1"/>
                </a:solidFill>
                <a:effectLst/>
                <a:uLnTx/>
                <a:uFillTx/>
                <a:latin typeface="Arial"/>
                <a:ea typeface="Calibri"/>
                <a:cs typeface="Times New Roman"/>
              </a:rPr>
            </a:br>
            <a:r>
              <a:rPr kumimoji="0" lang="en-US" sz="1800" b="0" i="0" u="none" strike="noStrike" kern="1200" cap="none" spc="0" normalizeH="0" baseline="0" noProof="0" dirty="0">
                <a:ln>
                  <a:noFill/>
                </a:ln>
                <a:solidFill>
                  <a:schemeClr val="tx1"/>
                </a:solidFill>
                <a:effectLst/>
                <a:uLnTx/>
                <a:uFillTx/>
                <a:latin typeface="Arial"/>
                <a:ea typeface="Calibri"/>
                <a:cs typeface="Times New Roman"/>
              </a:rPr>
              <a:t>an exhibition space should be placed so they are perceptible/detectable by </a:t>
            </a:r>
            <a:br>
              <a:rPr kumimoji="0" lang="en-US" sz="1800" b="0" i="0" u="none" strike="noStrike" kern="1200" cap="none" spc="0" normalizeH="0" baseline="0" noProof="0" dirty="0">
                <a:ln>
                  <a:noFill/>
                </a:ln>
                <a:solidFill>
                  <a:schemeClr val="tx1"/>
                </a:solidFill>
                <a:effectLst/>
                <a:uLnTx/>
                <a:uFillTx/>
                <a:latin typeface="Arial"/>
                <a:ea typeface="Calibri"/>
                <a:cs typeface="Times New Roman"/>
              </a:rPr>
            </a:br>
            <a:r>
              <a:rPr kumimoji="0" lang="en-US" sz="1800" b="0" i="0" u="none" strike="noStrike" kern="1200" cap="none" spc="0" normalizeH="0" baseline="0" noProof="0" dirty="0">
                <a:ln>
                  <a:noFill/>
                </a:ln>
                <a:solidFill>
                  <a:schemeClr val="tx1"/>
                </a:solidFill>
                <a:effectLst/>
                <a:uLnTx/>
                <a:uFillTx/>
                <a:latin typeface="Arial"/>
                <a:ea typeface="Calibri"/>
                <a:cs typeface="Times New Roman"/>
              </a:rPr>
              <a:t>a visitor as approached within the path of travel or approach. </a:t>
            </a:r>
            <a:endParaRPr kumimoji="0" lang="en-US" sz="1800" b="0" i="0" u="sng" strike="noStrike" kern="1200" cap="none" spc="0" normalizeH="0" baseline="0" noProof="0" dirty="0">
              <a:ln>
                <a:noFill/>
              </a:ln>
              <a:solidFill>
                <a:schemeClr val="tx1"/>
              </a:solidFill>
              <a:effectLst/>
              <a:uLnTx/>
              <a:uFillTx/>
              <a:latin typeface="Arial"/>
              <a:ea typeface="Calibri"/>
              <a:cs typeface="Arial"/>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50" b="0" i="0" u="none" strike="noStrike" kern="1200" cap="none" spc="0" normalizeH="0" baseline="0" noProof="0" dirty="0">
                <a:ln>
                  <a:noFill/>
                </a:ln>
                <a:solidFill>
                  <a:schemeClr val="tx1"/>
                </a:solidFill>
                <a:effectLst/>
                <a:uLnTx/>
                <a:uFillTx/>
                <a:latin typeface="Arial"/>
                <a:ea typeface="Calibri"/>
                <a:cs typeface="Times New Roman"/>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Arial"/>
                <a:ea typeface="Calibri"/>
                <a:cs typeface="Times New Roman"/>
              </a:rPr>
              <a:t>Perceptible/detectable</a:t>
            </a:r>
            <a:r>
              <a:rPr kumimoji="0" lang="en-US" sz="1800" b="0" i="0" u="none" strike="noStrike" kern="1200" cap="none" spc="0" normalizeH="0" baseline="0" noProof="0" dirty="0">
                <a:ln>
                  <a:noFill/>
                </a:ln>
                <a:solidFill>
                  <a:schemeClr val="tx1"/>
                </a:solidFill>
                <a:effectLst/>
                <a:uLnTx/>
                <a:uFillTx/>
                <a:latin typeface="Arial"/>
                <a:ea typeface="Calibri"/>
                <a:cs typeface="Times New Roman"/>
              </a:rPr>
              <a:t>: An object is perceptible/detectable when its </a:t>
            </a:r>
            <a:br>
              <a:rPr kumimoji="0" lang="en-US" sz="1800" b="0" i="0" u="none" strike="noStrike" kern="1200" cap="none" spc="0" normalizeH="0" baseline="0" noProof="0" dirty="0">
                <a:ln>
                  <a:noFill/>
                </a:ln>
                <a:solidFill>
                  <a:schemeClr val="tx1"/>
                </a:solidFill>
                <a:effectLst/>
                <a:uLnTx/>
                <a:uFillTx/>
                <a:latin typeface="Arial"/>
                <a:ea typeface="Calibri"/>
                <a:cs typeface="Times New Roman"/>
              </a:rPr>
            </a:br>
            <a:r>
              <a:rPr kumimoji="0" lang="en-US" sz="1800" b="0" i="0" u="none" strike="noStrike" kern="1200" cap="none" spc="0" normalizeH="0" baseline="0" noProof="0" dirty="0">
                <a:ln>
                  <a:noFill/>
                </a:ln>
                <a:solidFill>
                  <a:schemeClr val="tx1"/>
                </a:solidFill>
                <a:effectLst/>
                <a:uLnTx/>
                <a:uFillTx/>
                <a:latin typeface="Arial"/>
                <a:ea typeface="Calibri"/>
                <a:cs typeface="Times New Roman"/>
              </a:rPr>
              <a:t>placement within the gallery provides multiple cues for a visitor to become </a:t>
            </a:r>
            <a:br>
              <a:rPr kumimoji="0" lang="en-US" sz="1800" b="0" i="0" u="none" strike="noStrike" kern="1200" cap="none" spc="0" normalizeH="0" baseline="0" noProof="0" dirty="0">
                <a:ln>
                  <a:noFill/>
                </a:ln>
                <a:solidFill>
                  <a:schemeClr val="tx1"/>
                </a:solidFill>
                <a:effectLst/>
                <a:uLnTx/>
                <a:uFillTx/>
                <a:latin typeface="Arial"/>
                <a:ea typeface="Calibri"/>
                <a:cs typeface="Times New Roman"/>
              </a:rPr>
            </a:br>
            <a:r>
              <a:rPr kumimoji="0" lang="en-US" sz="1800" b="0" i="0" u="none" strike="noStrike" kern="1200" cap="none" spc="0" normalizeH="0" baseline="0" noProof="0" dirty="0">
                <a:ln>
                  <a:noFill/>
                </a:ln>
                <a:solidFill>
                  <a:schemeClr val="tx1"/>
                </a:solidFill>
                <a:effectLst/>
                <a:uLnTx/>
                <a:uFillTx/>
                <a:latin typeface="Arial"/>
                <a:ea typeface="Calibri"/>
                <a:cs typeface="Times New Roman"/>
              </a:rPr>
              <a:t>aware of its presence, in order to avoid contact. The display of artworks </a:t>
            </a:r>
            <a:br>
              <a:rPr kumimoji="0" lang="en-US" sz="1800" b="0" i="0" u="none" strike="noStrike" kern="1200" cap="none" spc="0" normalizeH="0" baseline="0" noProof="0" dirty="0">
                <a:ln>
                  <a:noFill/>
                </a:ln>
                <a:solidFill>
                  <a:schemeClr val="tx1"/>
                </a:solidFill>
                <a:effectLst/>
                <a:uLnTx/>
                <a:uFillTx/>
                <a:latin typeface="Arial"/>
                <a:ea typeface="Calibri"/>
                <a:cs typeface="Times New Roman"/>
              </a:rPr>
            </a:br>
            <a:r>
              <a:rPr kumimoji="0" lang="en-US" sz="1800" b="0" i="0" u="none" strike="noStrike" kern="1200" cap="none" spc="0" normalizeH="0" baseline="0" noProof="0" dirty="0">
                <a:ln>
                  <a:noFill/>
                </a:ln>
                <a:solidFill>
                  <a:schemeClr val="tx1"/>
                </a:solidFill>
                <a:effectLst/>
                <a:uLnTx/>
                <a:uFillTx/>
                <a:latin typeface="Arial"/>
                <a:ea typeface="Calibri"/>
                <a:cs typeface="Times New Roman"/>
              </a:rPr>
              <a:t>that are less perceptible/detectable should employ mitigation solutions to </a:t>
            </a:r>
            <a:br>
              <a:rPr kumimoji="0" lang="en-US" sz="1800" b="0" i="0" u="none" strike="noStrike" kern="1200" cap="none" spc="0" normalizeH="0" baseline="0" noProof="0" dirty="0">
                <a:ln>
                  <a:noFill/>
                </a:ln>
                <a:solidFill>
                  <a:schemeClr val="tx1"/>
                </a:solidFill>
                <a:effectLst/>
                <a:uLnTx/>
                <a:uFillTx/>
                <a:latin typeface="Arial"/>
                <a:ea typeface="Calibri"/>
                <a:cs typeface="Times New Roman"/>
              </a:rPr>
            </a:br>
            <a:r>
              <a:rPr kumimoji="0" lang="en-US" sz="1800" b="0" i="0" u="none" strike="noStrike" kern="1200" cap="none" spc="0" normalizeH="0" baseline="0" noProof="0" dirty="0">
                <a:ln>
                  <a:noFill/>
                </a:ln>
                <a:solidFill>
                  <a:schemeClr val="tx1"/>
                </a:solidFill>
                <a:effectLst/>
                <a:uLnTx/>
                <a:uFillTx/>
                <a:latin typeface="Arial"/>
                <a:ea typeface="Calibri"/>
                <a:cs typeface="Times New Roman"/>
              </a:rPr>
              <a:t>improve their perceptibility.</a:t>
            </a:r>
            <a:endParaRPr kumimoji="0" lang="en-US" sz="1800" b="0" i="0" u="none" strike="noStrike" kern="1200" cap="none" spc="0" normalizeH="0" baseline="0" noProof="0" dirty="0">
              <a:ln>
                <a:noFill/>
              </a:ln>
              <a:solidFill>
                <a:schemeClr val="tx1"/>
              </a:solidFill>
              <a:effectLst/>
              <a:uLnTx/>
              <a:uFillTx/>
              <a:latin typeface="Arial"/>
              <a:ea typeface="+mj-ea"/>
              <a:cs typeface="Arial"/>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300" b="0" i="0" u="none" strike="noStrike" kern="1200" cap="none" spc="0" normalizeH="0" baseline="0" noProof="0" dirty="0">
              <a:ln>
                <a:noFill/>
              </a:ln>
              <a:solidFill>
                <a:schemeClr val="tx1"/>
              </a:solidFill>
              <a:effectLst/>
              <a:uLnTx/>
              <a:uFillTx/>
              <a:latin typeface="Arial"/>
              <a:ea typeface="Calibri"/>
              <a:cs typeface="Arial"/>
            </a:endParaRPr>
          </a:p>
        </p:txBody>
      </p:sp>
      <p:sp>
        <p:nvSpPr>
          <p:cNvPr id="3" name="Header">
            <a:extLst>
              <a:ext uri="{FF2B5EF4-FFF2-40B4-BE49-F238E27FC236}">
                <a16:creationId xmlns:a16="http://schemas.microsoft.com/office/drawing/2014/main" id="{27F2FF66-A210-E8DB-8C4B-391FF1035047}"/>
              </a:ext>
            </a:extLst>
          </p:cNvPr>
          <p:cNvSpPr txBox="1"/>
          <p:nvPr/>
        </p:nvSpPr>
        <p:spPr>
          <a:xfrm>
            <a:off x="457200" y="357064"/>
            <a:ext cx="6222304" cy="223138"/>
          </a:xfrm>
          <a:prstGeom prst="rect">
            <a:avLst/>
          </a:prstGeom>
          <a:noFill/>
        </p:spPr>
        <p:txBody>
          <a:bodyPr wrap="square" lIns="68580" tIns="34290" rIns="68580" bIns="34290" anchor="b">
            <a:spAutoFit/>
          </a:bodyPr>
          <a:lstStyle/>
          <a:p>
            <a:r>
              <a:rPr lang="en-US" sz="1010" dirty="0">
                <a:latin typeface="Arial"/>
                <a:ea typeface="Calibri"/>
                <a:cs typeface="Arial"/>
              </a:rPr>
              <a:t>3. Iterative Drafting, Revision, and Implementation of Guidelines</a:t>
            </a:r>
            <a:endParaRPr lang="en-US" sz="1010" dirty="0"/>
          </a:p>
        </p:txBody>
      </p:sp>
    </p:spTree>
    <p:extLst>
      <p:ext uri="{BB962C8B-B14F-4D97-AF65-F5344CB8AC3E}">
        <p14:creationId xmlns:p14="http://schemas.microsoft.com/office/powerpoint/2010/main" val="253562299"/>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descr="View of gallery with yellow walls with a large wooden sculpture sitting on the floor on the right and a sculpture in the shape of a person on the left.">
            <a:extLst>
              <a:ext uri="{FF2B5EF4-FFF2-40B4-BE49-F238E27FC236}">
                <a16:creationId xmlns:a16="http://schemas.microsoft.com/office/drawing/2014/main" id="{37EF2067-41DB-D8AA-004B-87F8A18D61AF}"/>
              </a:ext>
            </a:extLst>
          </p:cNvPr>
          <p:cNvPicPr>
            <a:picLocks noChangeAspect="1"/>
          </p:cNvPicPr>
          <p:nvPr/>
        </p:nvPicPr>
        <p:blipFill>
          <a:blip r:embed="rId2"/>
          <a:stretch>
            <a:fillRect/>
          </a:stretch>
        </p:blipFill>
        <p:spPr>
          <a:xfrm>
            <a:off x="0" y="-958279"/>
            <a:ext cx="9144000" cy="6101779"/>
          </a:xfrm>
          <a:prstGeom prst="rect">
            <a:avLst/>
          </a:prstGeom>
        </p:spPr>
      </p:pic>
      <p:sp>
        <p:nvSpPr>
          <p:cNvPr id="3" name="image description&#10;image description">
            <a:extLst>
              <a:ext uri="{FF2B5EF4-FFF2-40B4-BE49-F238E27FC236}">
                <a16:creationId xmlns:a16="http://schemas.microsoft.com/office/drawing/2014/main" id="{9A9B82C3-3460-075F-A794-7816D6174401}"/>
              </a:ext>
            </a:extLst>
          </p:cNvPr>
          <p:cNvSpPr txBox="1">
            <a:spLocks noGrp="1"/>
          </p:cNvSpPr>
          <p:nvPr>
            <p:ph type="title" idx="4294967295"/>
          </p:nvPr>
        </p:nvSpPr>
        <p:spPr>
          <a:xfrm>
            <a:off x="457201" y="4735897"/>
            <a:ext cx="6853428" cy="276999"/>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 Installation view of</a:t>
            </a:r>
            <a:r>
              <a:rPr kumimoji="0" lang="en-US" sz="750" b="0" i="1"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 This Must Be the Place: Inside the Walker’s Collection</a:t>
            </a: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 Galleries 4, 5, 6. </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 June 20, 2024 – April 29, 2029. Photo: Eric Mueller.</a:t>
            </a:r>
          </a:p>
        </p:txBody>
      </p:sp>
      <p:pic>
        <p:nvPicPr>
          <p:cNvPr id="2" name="logo" descr="black Walker Logo">
            <a:extLst>
              <a:ext uri="{FF2B5EF4-FFF2-40B4-BE49-F238E27FC236}">
                <a16:creationId xmlns:a16="http://schemas.microsoft.com/office/drawing/2014/main" id="{1DFFA39B-9C15-B7D6-F2D7-2749F964C4F9}"/>
              </a:ext>
            </a:extLst>
          </p:cNvPr>
          <p:cNvPicPr>
            <a:picLocks noChangeAspect="1"/>
          </p:cNvPicPr>
          <p:nvPr/>
        </p:nvPicPr>
        <p:blipFill>
          <a:blip r:embed="rId3"/>
          <a:stretch>
            <a:fillRect/>
          </a:stretch>
        </p:blipFill>
        <p:spPr>
          <a:xfrm>
            <a:off x="7767828" y="4766311"/>
            <a:ext cx="918972" cy="164102"/>
          </a:xfrm>
          <a:prstGeom prst="rect">
            <a:avLst/>
          </a:prstGeom>
        </p:spPr>
      </p:pic>
    </p:spTree>
    <p:extLst>
      <p:ext uri="{BB962C8B-B14F-4D97-AF65-F5344CB8AC3E}">
        <p14:creationId xmlns:p14="http://schemas.microsoft.com/office/powerpoint/2010/main" val="364891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DD627-1DD8-144D-44D9-07F726EAA4D6}"/>
            </a:ext>
          </a:extLst>
        </p:cNvPr>
        <p:cNvGrpSpPr/>
        <p:nvPr/>
      </p:nvGrpSpPr>
      <p:grpSpPr>
        <a:xfrm>
          <a:off x="0" y="0"/>
          <a:ext cx="0" cy="0"/>
          <a:chOff x="0" y="0"/>
          <a:chExt cx="0" cy="0"/>
        </a:xfrm>
      </p:grpSpPr>
      <p:pic>
        <p:nvPicPr>
          <p:cNvPr id="3" name="image&#10;image" descr="Large wooden platform with a ramp and low rails on the edges and surrounding multiple sculptures.">
            <a:extLst>
              <a:ext uri="{FF2B5EF4-FFF2-40B4-BE49-F238E27FC236}">
                <a16:creationId xmlns:a16="http://schemas.microsoft.com/office/drawing/2014/main" id="{F570AF1C-4560-B708-A440-240ECE3C7A44}"/>
              </a:ext>
            </a:extLst>
          </p:cNvPr>
          <p:cNvPicPr>
            <a:picLocks noChangeAspect="1"/>
          </p:cNvPicPr>
          <p:nvPr/>
        </p:nvPicPr>
        <p:blipFill>
          <a:blip r:embed="rId3"/>
          <a:stretch>
            <a:fillRect/>
          </a:stretch>
        </p:blipFill>
        <p:spPr>
          <a:xfrm>
            <a:off x="0" y="-775991"/>
            <a:ext cx="9188480" cy="6131526"/>
          </a:xfrm>
          <a:prstGeom prst="rect">
            <a:avLst/>
          </a:prstGeom>
        </p:spPr>
      </p:pic>
      <p:sp>
        <p:nvSpPr>
          <p:cNvPr id="4" name="image description&#10;image description">
            <a:extLst>
              <a:ext uri="{FF2B5EF4-FFF2-40B4-BE49-F238E27FC236}">
                <a16:creationId xmlns:a16="http://schemas.microsoft.com/office/drawing/2014/main" id="{C1E3776A-7BB1-C7EE-7996-98B9F0A0019A}"/>
              </a:ext>
            </a:extLst>
          </p:cNvPr>
          <p:cNvSpPr txBox="1">
            <a:spLocks noGrp="1"/>
          </p:cNvSpPr>
          <p:nvPr>
            <p:ph type="title" idx="4294967295"/>
          </p:nvPr>
        </p:nvSpPr>
        <p:spPr>
          <a:xfrm>
            <a:off x="457201" y="4735898"/>
            <a:ext cx="6853428" cy="288541"/>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 Installation view of</a:t>
            </a:r>
            <a:r>
              <a:rPr kumimoji="0" lang="en-US" sz="750" b="0" i="1"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 Kahlil Robert Irving: Archaeology of the Present</a:t>
            </a: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 Burnet Gallery.</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 February 23, 2023 – January 21, 2024. Photo: Eric Mueller.</a:t>
            </a:r>
          </a:p>
        </p:txBody>
      </p:sp>
      <p:pic>
        <p:nvPicPr>
          <p:cNvPr id="8" name="logo" descr="black Walker Logo">
            <a:extLst>
              <a:ext uri="{FF2B5EF4-FFF2-40B4-BE49-F238E27FC236}">
                <a16:creationId xmlns:a16="http://schemas.microsoft.com/office/drawing/2014/main" id="{3375E409-13E7-D92A-2CF4-E5D1037D691F}"/>
              </a:ext>
            </a:extLst>
          </p:cNvPr>
          <p:cNvPicPr>
            <a:picLocks noChangeAspect="1"/>
          </p:cNvPicPr>
          <p:nvPr/>
        </p:nvPicPr>
        <p:blipFill>
          <a:blip r:embed="rId4"/>
          <a:stretch>
            <a:fillRect/>
          </a:stretch>
        </p:blipFill>
        <p:spPr>
          <a:xfrm>
            <a:off x="7767828" y="4766311"/>
            <a:ext cx="918972" cy="164102"/>
          </a:xfrm>
          <a:prstGeom prst="rect">
            <a:avLst/>
          </a:prstGeom>
        </p:spPr>
      </p:pic>
    </p:spTree>
    <p:extLst>
      <p:ext uri="{BB962C8B-B14F-4D97-AF65-F5344CB8AC3E}">
        <p14:creationId xmlns:p14="http://schemas.microsoft.com/office/powerpoint/2010/main" val="1978115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8F9E2"/>
        </a:solidFill>
        <a:effectLst/>
      </p:bgPr>
    </p:bg>
    <p:spTree>
      <p:nvGrpSpPr>
        <p:cNvPr id="1" name="">
          <a:extLst>
            <a:ext uri="{FF2B5EF4-FFF2-40B4-BE49-F238E27FC236}">
              <a16:creationId xmlns:a16="http://schemas.microsoft.com/office/drawing/2014/main" id="{F1265CAE-9969-6631-5940-E60234F9411B}"/>
            </a:ext>
          </a:extLst>
        </p:cNvPr>
        <p:cNvGrpSpPr/>
        <p:nvPr/>
      </p:nvGrpSpPr>
      <p:grpSpPr>
        <a:xfrm>
          <a:off x="0" y="0"/>
          <a:ext cx="0" cy="0"/>
          <a:chOff x="0" y="0"/>
          <a:chExt cx="0" cy="0"/>
        </a:xfrm>
      </p:grpSpPr>
      <p:pic>
        <p:nvPicPr>
          <p:cNvPr id="5" name="logo" descr="black Walker Logo">
            <a:extLst>
              <a:ext uri="{FF2B5EF4-FFF2-40B4-BE49-F238E27FC236}">
                <a16:creationId xmlns:a16="http://schemas.microsoft.com/office/drawing/2014/main" id="{39B7A43F-D97D-175C-7338-0FA597A46B01}"/>
              </a:ext>
            </a:extLst>
          </p:cNvPr>
          <p:cNvPicPr>
            <a:picLocks noChangeAspect="1"/>
          </p:cNvPicPr>
          <p:nvPr/>
        </p:nvPicPr>
        <p:blipFill>
          <a:blip r:embed="rId2"/>
          <a:stretch>
            <a:fillRect/>
          </a:stretch>
        </p:blipFill>
        <p:spPr>
          <a:xfrm>
            <a:off x="7767828" y="4766311"/>
            <a:ext cx="918972" cy="164102"/>
          </a:xfrm>
          <a:prstGeom prst="rect">
            <a:avLst/>
          </a:prstGeom>
        </p:spPr>
      </p:pic>
      <p:sp>
        <p:nvSpPr>
          <p:cNvPr id="2" name="Title">
            <a:extLst>
              <a:ext uri="{FF2B5EF4-FFF2-40B4-BE49-F238E27FC236}">
                <a16:creationId xmlns:a16="http://schemas.microsoft.com/office/drawing/2014/main" id="{96BA91B6-CC6E-2D11-4E00-08EADDF95258}"/>
              </a:ext>
            </a:extLst>
          </p:cNvPr>
          <p:cNvSpPr>
            <a:spLocks noGrp="1"/>
          </p:cNvSpPr>
          <p:nvPr>
            <p:ph type="ctrTitle"/>
          </p:nvPr>
        </p:nvSpPr>
        <p:spPr>
          <a:xfrm>
            <a:off x="457200" y="457200"/>
            <a:ext cx="8686800" cy="956072"/>
          </a:xfrm>
          <a:noFill/>
        </p:spPr>
        <p:txBody>
          <a:bodyPr anchor="t">
            <a:noAutofit/>
          </a:bodyPr>
          <a:lstStyle/>
          <a:p>
            <a:pPr algn="l"/>
            <a:r>
              <a:rPr lang="en-US" sz="3300" dirty="0">
                <a:latin typeface="Arial"/>
                <a:ea typeface="Calibri"/>
                <a:cs typeface="Arial"/>
              </a:rPr>
              <a:t>3a. User Testing by Staff</a:t>
            </a:r>
            <a:endParaRPr lang="en-US" sz="3300"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7303081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49CD2-A56A-36C8-997C-DF7D49D2B9E0}"/>
            </a:ext>
          </a:extLst>
        </p:cNvPr>
        <p:cNvGrpSpPr/>
        <p:nvPr/>
      </p:nvGrpSpPr>
      <p:grpSpPr>
        <a:xfrm>
          <a:off x="0" y="0"/>
          <a:ext cx="0" cy="0"/>
          <a:chOff x="0" y="0"/>
          <a:chExt cx="0" cy="0"/>
        </a:xfrm>
      </p:grpSpPr>
      <p:pic>
        <p:nvPicPr>
          <p:cNvPr id="6" name="image" descr="Person pushing a wheelchair in front of a wall with five artworks depicting soup cans hung at different heights. ">
            <a:extLst>
              <a:ext uri="{FF2B5EF4-FFF2-40B4-BE49-F238E27FC236}">
                <a16:creationId xmlns:a16="http://schemas.microsoft.com/office/drawing/2014/main" id="{0AE2FB6C-2A81-B5E1-C18C-7DD8AD3E34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02" y="-450405"/>
            <a:ext cx="9658350" cy="6438899"/>
          </a:xfrm>
          <a:prstGeom prst="rect">
            <a:avLst/>
          </a:prstGeom>
        </p:spPr>
      </p:pic>
      <p:sp>
        <p:nvSpPr>
          <p:cNvPr id="3" name="image description">
            <a:extLst>
              <a:ext uri="{FF2B5EF4-FFF2-40B4-BE49-F238E27FC236}">
                <a16:creationId xmlns:a16="http://schemas.microsoft.com/office/drawing/2014/main" id="{1ABB4C0D-68DC-0F3C-DC66-A02E48340D54}"/>
              </a:ext>
            </a:extLst>
          </p:cNvPr>
          <p:cNvSpPr txBox="1">
            <a:spLocks noGrp="1"/>
          </p:cNvSpPr>
          <p:nvPr>
            <p:ph type="title" idx="4294967295"/>
          </p:nvPr>
        </p:nvSpPr>
        <p:spPr>
          <a:xfrm>
            <a:off x="457201" y="4735898"/>
            <a:ext cx="8883050" cy="184666"/>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 Facilitated Gallery Experience, 2022. Photo: Eric Mueller.</a:t>
            </a:r>
          </a:p>
        </p:txBody>
      </p:sp>
      <p:pic>
        <p:nvPicPr>
          <p:cNvPr id="10" name="logo" descr="black Walker Logo">
            <a:extLst>
              <a:ext uri="{FF2B5EF4-FFF2-40B4-BE49-F238E27FC236}">
                <a16:creationId xmlns:a16="http://schemas.microsoft.com/office/drawing/2014/main" id="{F15A670C-B354-A46A-1C46-94E8B9ECED34}"/>
              </a:ext>
            </a:extLst>
          </p:cNvPr>
          <p:cNvPicPr>
            <a:picLocks noChangeAspect="1"/>
          </p:cNvPicPr>
          <p:nvPr/>
        </p:nvPicPr>
        <p:blipFill>
          <a:blip r:embed="rId3"/>
          <a:stretch>
            <a:fillRect/>
          </a:stretch>
        </p:blipFill>
        <p:spPr>
          <a:xfrm>
            <a:off x="7767828" y="4766311"/>
            <a:ext cx="918972" cy="164102"/>
          </a:xfrm>
          <a:prstGeom prst="rect">
            <a:avLst/>
          </a:prstGeom>
        </p:spPr>
      </p:pic>
    </p:spTree>
    <p:extLst>
      <p:ext uri="{BB962C8B-B14F-4D97-AF65-F5344CB8AC3E}">
        <p14:creationId xmlns:p14="http://schemas.microsoft.com/office/powerpoint/2010/main" val="1566910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5B4E8-AB90-B193-E8F2-92B8AEBC7DB0}"/>
            </a:ext>
          </a:extLst>
        </p:cNvPr>
        <p:cNvGrpSpPr/>
        <p:nvPr/>
      </p:nvGrpSpPr>
      <p:grpSpPr>
        <a:xfrm>
          <a:off x="0" y="0"/>
          <a:ext cx="0" cy="0"/>
          <a:chOff x="0" y="0"/>
          <a:chExt cx="0" cy="0"/>
        </a:xfrm>
      </p:grpSpPr>
      <p:pic>
        <p:nvPicPr>
          <p:cNvPr id="5" name="logo" descr="black Walker Logo">
            <a:extLst>
              <a:ext uri="{FF2B5EF4-FFF2-40B4-BE49-F238E27FC236}">
                <a16:creationId xmlns:a16="http://schemas.microsoft.com/office/drawing/2014/main" id="{17C6B01C-6D6B-154C-2506-2F4589571CD3}"/>
              </a:ext>
            </a:extLst>
          </p:cNvPr>
          <p:cNvPicPr>
            <a:picLocks noChangeAspect="1"/>
          </p:cNvPicPr>
          <p:nvPr/>
        </p:nvPicPr>
        <p:blipFill>
          <a:blip r:embed="rId2"/>
          <a:stretch>
            <a:fillRect/>
          </a:stretch>
        </p:blipFill>
        <p:spPr>
          <a:xfrm>
            <a:off x="7767828" y="4766311"/>
            <a:ext cx="918972" cy="164102"/>
          </a:xfrm>
          <a:prstGeom prst="rect">
            <a:avLst/>
          </a:prstGeom>
        </p:spPr>
      </p:pic>
      <p:sp>
        <p:nvSpPr>
          <p:cNvPr id="2" name="title">
            <a:extLst>
              <a:ext uri="{FF2B5EF4-FFF2-40B4-BE49-F238E27FC236}">
                <a16:creationId xmlns:a16="http://schemas.microsoft.com/office/drawing/2014/main" id="{C9112ED3-BEF7-B7C2-0705-E9A6022B8657}"/>
              </a:ext>
            </a:extLst>
          </p:cNvPr>
          <p:cNvSpPr>
            <a:spLocks noGrp="1"/>
          </p:cNvSpPr>
          <p:nvPr>
            <p:ph type="ctrTitle"/>
          </p:nvPr>
        </p:nvSpPr>
        <p:spPr>
          <a:xfrm>
            <a:off x="418455" y="725675"/>
            <a:ext cx="8686800" cy="2909455"/>
          </a:xfrm>
          <a:noFill/>
        </p:spPr>
        <p:txBody>
          <a:bodyPr anchor="t">
            <a:noAutofit/>
          </a:bodyPr>
          <a:lstStyle/>
          <a:p>
            <a:pPr algn="l"/>
            <a:r>
              <a:rPr lang="en-US" sz="3300" dirty="0">
                <a:latin typeface="Arial"/>
                <a:cs typeface="Arial"/>
              </a:rPr>
              <a:t>Facilitated Gallery Experience</a:t>
            </a:r>
            <a:br>
              <a:rPr lang="en-US" sz="3300" dirty="0">
                <a:latin typeface="Arial" panose="020B0604020202020204" pitchFamily="34" charset="0"/>
                <a:cs typeface="Arial" panose="020B0604020202020204" pitchFamily="34" charset="0"/>
              </a:rPr>
            </a:br>
            <a:r>
              <a:rPr lang="en-US" sz="1650" dirty="0">
                <a:latin typeface="Arial"/>
                <a:cs typeface="Arial"/>
              </a:rPr>
              <a:t>  </a:t>
            </a:r>
            <a:br>
              <a:rPr lang="en-US" sz="1800" dirty="0">
                <a:latin typeface="Arial" panose="020B0604020202020204" pitchFamily="34" charset="0"/>
                <a:cs typeface="Arial" panose="020B0604020202020204" pitchFamily="34" charset="0"/>
              </a:rPr>
            </a:br>
            <a:r>
              <a:rPr lang="en-US" sz="2400" dirty="0">
                <a:latin typeface="Arial"/>
                <a:cs typeface="Arial"/>
              </a:rPr>
              <a:t>○ Group conversations with emphasis on experience</a:t>
            </a:r>
            <a:br>
              <a:rPr lang="en-US" sz="2400" dirty="0">
                <a:latin typeface="Arial" panose="020B0604020202020204" pitchFamily="34" charset="0"/>
                <a:cs typeface="Arial" panose="020B0604020202020204" pitchFamily="34" charset="0"/>
              </a:rPr>
            </a:br>
            <a:r>
              <a:rPr lang="en-US" sz="750" dirty="0">
                <a:latin typeface="Arial"/>
                <a:cs typeface="Arial"/>
              </a:rPr>
              <a:t> </a:t>
            </a:r>
            <a:br>
              <a:rPr lang="en-US" sz="2400" dirty="0">
                <a:latin typeface="Arial" panose="020B0604020202020204" pitchFamily="34" charset="0"/>
                <a:cs typeface="Arial" panose="020B0604020202020204" pitchFamily="34" charset="0"/>
              </a:rPr>
            </a:br>
            <a:r>
              <a:rPr lang="en-US" sz="2400" dirty="0">
                <a:latin typeface="Arial"/>
                <a:cs typeface="Arial"/>
              </a:rPr>
              <a:t>○ Written and verbal feedback compiled to help set standards</a:t>
            </a:r>
            <a:br>
              <a:rPr lang="en-US" sz="1500" dirty="0"/>
            </a:br>
            <a:br>
              <a:rPr lang="en-US" sz="3300" dirty="0">
                <a:latin typeface="Arial" panose="020B0604020202020204" pitchFamily="34" charset="0"/>
                <a:cs typeface="Arial" panose="020B0604020202020204" pitchFamily="34" charset="0"/>
              </a:rPr>
            </a:br>
            <a:endParaRPr lang="en-US" sz="3300" dirty="0">
              <a:latin typeface="Arial" panose="020B0604020202020204" pitchFamily="34" charset="0"/>
              <a:cs typeface="Arial" panose="020B0604020202020204" pitchFamily="34" charset="0"/>
            </a:endParaRPr>
          </a:p>
        </p:txBody>
      </p:sp>
      <p:sp>
        <p:nvSpPr>
          <p:cNvPr id="4" name="Header">
            <a:extLst>
              <a:ext uri="{FF2B5EF4-FFF2-40B4-BE49-F238E27FC236}">
                <a16:creationId xmlns:a16="http://schemas.microsoft.com/office/drawing/2014/main" id="{8E172F88-43E0-66B9-B2BE-40C20722684F}"/>
              </a:ext>
            </a:extLst>
          </p:cNvPr>
          <p:cNvSpPr txBox="1"/>
          <p:nvPr/>
        </p:nvSpPr>
        <p:spPr>
          <a:xfrm>
            <a:off x="457200" y="353312"/>
            <a:ext cx="5143500" cy="223138"/>
          </a:xfrm>
          <a:prstGeom prst="rect">
            <a:avLst/>
          </a:prstGeom>
          <a:noFill/>
        </p:spPr>
        <p:txBody>
          <a:bodyPr wrap="square" lIns="68580" tIns="34290" rIns="68580" bIns="34290" anchor="b">
            <a:spAutoFit/>
          </a:bodyPr>
          <a:lstStyle/>
          <a:p>
            <a:r>
              <a:rPr lang="en-US" sz="1010" dirty="0">
                <a:latin typeface="Arial"/>
                <a:ea typeface="Calibri"/>
                <a:cs typeface="Arial"/>
              </a:rPr>
              <a:t>Drafting the Guidelines – 3a. User Testing by Staff</a:t>
            </a:r>
            <a:endParaRPr lang="en-US" sz="1010" dirty="0"/>
          </a:p>
        </p:txBody>
      </p:sp>
    </p:spTree>
    <p:extLst>
      <p:ext uri="{BB962C8B-B14F-4D97-AF65-F5344CB8AC3E}">
        <p14:creationId xmlns:p14="http://schemas.microsoft.com/office/powerpoint/2010/main" val="3318377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B5FD8-C03E-FF9E-DCD8-90104DC78653}"/>
            </a:ext>
          </a:extLst>
        </p:cNvPr>
        <p:cNvGrpSpPr/>
        <p:nvPr/>
      </p:nvGrpSpPr>
      <p:grpSpPr>
        <a:xfrm>
          <a:off x="0" y="0"/>
          <a:ext cx="0" cy="0"/>
          <a:chOff x="0" y="0"/>
          <a:chExt cx="0" cy="0"/>
        </a:xfrm>
      </p:grpSpPr>
      <p:pic>
        <p:nvPicPr>
          <p:cNvPr id="4" name="logo" descr="Walker Logo">
            <a:extLst>
              <a:ext uri="{FF2B5EF4-FFF2-40B4-BE49-F238E27FC236}">
                <a16:creationId xmlns:a16="http://schemas.microsoft.com/office/drawing/2014/main" id="{3C4D4723-B317-3242-4567-2414BC87D9B3}"/>
              </a:ext>
            </a:extLst>
          </p:cNvPr>
          <p:cNvPicPr>
            <a:picLocks noChangeAspect="1"/>
          </p:cNvPicPr>
          <p:nvPr/>
        </p:nvPicPr>
        <p:blipFill>
          <a:blip r:embed="rId2"/>
          <a:stretch>
            <a:fillRect/>
          </a:stretch>
        </p:blipFill>
        <p:spPr>
          <a:xfrm>
            <a:off x="7767828" y="4766311"/>
            <a:ext cx="918972" cy="164102"/>
          </a:xfrm>
          <a:prstGeom prst="rect">
            <a:avLst/>
          </a:prstGeom>
        </p:spPr>
      </p:pic>
      <p:sp>
        <p:nvSpPr>
          <p:cNvPr id="2" name="Title">
            <a:extLst>
              <a:ext uri="{FF2B5EF4-FFF2-40B4-BE49-F238E27FC236}">
                <a16:creationId xmlns:a16="http://schemas.microsoft.com/office/drawing/2014/main" id="{B3E21E04-5D74-B36B-A654-AB7F4DC23114}"/>
              </a:ext>
            </a:extLst>
          </p:cNvPr>
          <p:cNvSpPr>
            <a:spLocks noGrp="1"/>
          </p:cNvSpPr>
          <p:nvPr>
            <p:ph type="ctrTitle"/>
          </p:nvPr>
        </p:nvSpPr>
        <p:spPr>
          <a:xfrm>
            <a:off x="457200" y="741173"/>
            <a:ext cx="8686800" cy="2909455"/>
          </a:xfrm>
          <a:noFill/>
        </p:spPr>
        <p:txBody>
          <a:bodyPr anchor="t">
            <a:noAutofit/>
          </a:bodyPr>
          <a:lstStyle/>
          <a:p>
            <a:pPr algn="l"/>
            <a:r>
              <a:rPr lang="en-US" sz="3300" dirty="0">
                <a:latin typeface="Arial" panose="020B0604020202020204" pitchFamily="34" charset="0"/>
                <a:ea typeface="Calibri"/>
                <a:cs typeface="Arial" panose="020B0604020202020204" pitchFamily="34" charset="0"/>
              </a:rPr>
              <a:t>What is it?</a:t>
            </a:r>
            <a:br>
              <a:rPr lang="en-US" sz="3300" dirty="0">
                <a:latin typeface="Arial" panose="020B0604020202020204" pitchFamily="34" charset="0"/>
                <a:ea typeface="Calibri"/>
                <a:cs typeface="Arial" panose="020B0604020202020204" pitchFamily="34" charset="0"/>
              </a:rPr>
            </a:br>
            <a:r>
              <a:rPr lang="en-US" sz="1650" dirty="0">
                <a:latin typeface="Arial" panose="020B0604020202020204" pitchFamily="34" charset="0"/>
                <a:ea typeface="Calibri"/>
                <a:cs typeface="Arial" panose="020B0604020202020204" pitchFamily="34" charset="0"/>
              </a:rPr>
              <a:t> </a:t>
            </a:r>
            <a:br>
              <a:rPr lang="en-US" sz="3300" dirty="0">
                <a:latin typeface="Arial" panose="020B0604020202020204" pitchFamily="34" charset="0"/>
                <a:ea typeface="Calibri"/>
                <a:cs typeface="Arial" panose="020B0604020202020204" pitchFamily="34" charset="0"/>
              </a:rPr>
            </a:br>
            <a:r>
              <a:rPr lang="en-US" sz="3300" dirty="0">
                <a:latin typeface="Arial" panose="020B0604020202020204" pitchFamily="34" charset="0"/>
                <a:cs typeface="Arial" panose="020B0604020202020204" pitchFamily="34" charset="0"/>
              </a:rPr>
              <a:t>This guide is a living document designed to ensure that our audiences can successfully engage and interact with the art we present.</a:t>
            </a:r>
            <a:br>
              <a:rPr lang="en-US" sz="3300" dirty="0">
                <a:latin typeface="Arial" panose="020B0604020202020204" pitchFamily="34" charset="0"/>
                <a:cs typeface="Arial" panose="020B0604020202020204" pitchFamily="34" charset="0"/>
              </a:rPr>
            </a:br>
            <a:endParaRPr lang="en-US" sz="3300" dirty="0">
              <a:latin typeface="Arial" panose="020B0604020202020204" pitchFamily="34" charset="0"/>
              <a:ea typeface="Calibri"/>
              <a:cs typeface="Arial" panose="020B0604020202020204" pitchFamily="34" charset="0"/>
            </a:endParaRPr>
          </a:p>
        </p:txBody>
      </p:sp>
      <p:sp>
        <p:nvSpPr>
          <p:cNvPr id="7" name="Header">
            <a:extLst>
              <a:ext uri="{FF2B5EF4-FFF2-40B4-BE49-F238E27FC236}">
                <a16:creationId xmlns:a16="http://schemas.microsoft.com/office/drawing/2014/main" id="{84A641A3-8ADE-12D1-F168-FE5ACD6E64FB}"/>
              </a:ext>
            </a:extLst>
          </p:cNvPr>
          <p:cNvSpPr txBox="1"/>
          <p:nvPr/>
        </p:nvSpPr>
        <p:spPr>
          <a:xfrm>
            <a:off x="457200" y="347491"/>
            <a:ext cx="5143500" cy="248209"/>
          </a:xfrm>
          <a:prstGeom prst="rect">
            <a:avLst/>
          </a:prstGeom>
          <a:noFill/>
        </p:spPr>
        <p:txBody>
          <a:bodyPr wrap="square" anchor="b">
            <a:spAutoFit/>
          </a:bodyPr>
          <a:lstStyle/>
          <a:p>
            <a:r>
              <a:rPr lang="en-US" sz="1013" dirty="0">
                <a:latin typeface="Arial" panose="020B0604020202020204" pitchFamily="34" charset="0"/>
                <a:ea typeface="Calibri"/>
                <a:cs typeface="Arial" panose="020B0604020202020204" pitchFamily="34" charset="0"/>
              </a:rPr>
              <a:t>Installation Guidelines for Accessible and Inclusive Exhibitions</a:t>
            </a:r>
            <a:endParaRPr lang="en-US" sz="1013" dirty="0"/>
          </a:p>
        </p:txBody>
      </p:sp>
    </p:spTree>
    <p:extLst>
      <p:ext uri="{BB962C8B-B14F-4D97-AF65-F5344CB8AC3E}">
        <p14:creationId xmlns:p14="http://schemas.microsoft.com/office/powerpoint/2010/main" val="2741643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3B057-9379-CC8E-AC7A-E3D989FBBCA1}"/>
            </a:ext>
          </a:extLst>
        </p:cNvPr>
        <p:cNvGrpSpPr/>
        <p:nvPr/>
      </p:nvGrpSpPr>
      <p:grpSpPr>
        <a:xfrm>
          <a:off x="0" y="0"/>
          <a:ext cx="0" cy="0"/>
          <a:chOff x="0" y="0"/>
          <a:chExt cx="0" cy="0"/>
        </a:xfrm>
      </p:grpSpPr>
      <p:pic>
        <p:nvPicPr>
          <p:cNvPr id="5" name="image" descr="Stacks of papers with typed and handwritten notes. ">
            <a:extLst>
              <a:ext uri="{FF2B5EF4-FFF2-40B4-BE49-F238E27FC236}">
                <a16:creationId xmlns:a16="http://schemas.microsoft.com/office/drawing/2014/main" id="{19C7BEB1-4341-5644-AFFE-291DA699E999}"/>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0" y="-182441"/>
            <a:ext cx="13544550" cy="10158413"/>
          </a:xfrm>
          <a:prstGeom prst="rect">
            <a:avLst/>
          </a:prstGeom>
        </p:spPr>
      </p:pic>
      <p:pic>
        <p:nvPicPr>
          <p:cNvPr id="2" name="logo" descr="black Walker Logo">
            <a:extLst>
              <a:ext uri="{FF2B5EF4-FFF2-40B4-BE49-F238E27FC236}">
                <a16:creationId xmlns:a16="http://schemas.microsoft.com/office/drawing/2014/main" id="{AA0FBE20-2807-44D0-101B-97577A79C176}"/>
              </a:ext>
            </a:extLst>
          </p:cNvPr>
          <p:cNvPicPr>
            <a:picLocks noChangeAspect="1"/>
          </p:cNvPicPr>
          <p:nvPr/>
        </p:nvPicPr>
        <p:blipFill>
          <a:blip r:embed="rId3"/>
          <a:stretch>
            <a:fillRect/>
          </a:stretch>
        </p:blipFill>
        <p:spPr>
          <a:xfrm>
            <a:off x="7767828" y="4766311"/>
            <a:ext cx="918972" cy="164102"/>
          </a:xfrm>
          <a:prstGeom prst="rect">
            <a:avLst/>
          </a:prstGeom>
        </p:spPr>
      </p:pic>
      <p:sp>
        <p:nvSpPr>
          <p:cNvPr id="7" name="Title 6">
            <a:extLst>
              <a:ext uri="{FF2B5EF4-FFF2-40B4-BE49-F238E27FC236}">
                <a16:creationId xmlns:a16="http://schemas.microsoft.com/office/drawing/2014/main" id="{7E28EB66-2D7A-0FDC-67C8-F47B36D262B0}"/>
              </a:ext>
            </a:extLst>
          </p:cNvPr>
          <p:cNvSpPr>
            <a:spLocks noGrp="1"/>
          </p:cNvSpPr>
          <p:nvPr>
            <p:ph type="ctrTitle"/>
          </p:nvPr>
        </p:nvSpPr>
        <p:spPr>
          <a:xfrm>
            <a:off x="1143000" y="-1973141"/>
            <a:ext cx="6858000" cy="1790700"/>
          </a:xfrm>
        </p:spPr>
        <p:txBody>
          <a:bodyPr vert="horz" lIns="91440" tIns="45720" rIns="91440" bIns="45720" rtlCol="0" anchor="b">
            <a:normAutofit/>
          </a:bodyPr>
          <a:lstStyle/>
          <a:p>
            <a:r>
              <a:rPr lang="en-US" sz="4800" dirty="0">
                <a:latin typeface="Arial"/>
                <a:cs typeface="Arial"/>
              </a:rPr>
              <a:t>Facilitated Gallery Experience</a:t>
            </a:r>
            <a:endParaRPr lang="en-US" dirty="0"/>
          </a:p>
        </p:txBody>
      </p:sp>
    </p:spTree>
    <p:extLst>
      <p:ext uri="{BB962C8B-B14F-4D97-AF65-F5344CB8AC3E}">
        <p14:creationId xmlns:p14="http://schemas.microsoft.com/office/powerpoint/2010/main" val="22395081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3D780-A830-4231-B7D7-C735420603A4}"/>
            </a:ext>
          </a:extLst>
        </p:cNvPr>
        <p:cNvGrpSpPr/>
        <p:nvPr/>
      </p:nvGrpSpPr>
      <p:grpSpPr>
        <a:xfrm>
          <a:off x="0" y="0"/>
          <a:ext cx="0" cy="0"/>
          <a:chOff x="0" y="0"/>
          <a:chExt cx="0" cy="0"/>
        </a:xfrm>
      </p:grpSpPr>
      <p:pic>
        <p:nvPicPr>
          <p:cNvPr id="5" name="logo" descr="black Walker Logo">
            <a:extLst>
              <a:ext uri="{FF2B5EF4-FFF2-40B4-BE49-F238E27FC236}">
                <a16:creationId xmlns:a16="http://schemas.microsoft.com/office/drawing/2014/main" id="{82D0F564-34DB-1420-4595-76EA8DC62EE0}"/>
              </a:ext>
            </a:extLst>
          </p:cNvPr>
          <p:cNvPicPr>
            <a:picLocks noChangeAspect="1"/>
          </p:cNvPicPr>
          <p:nvPr/>
        </p:nvPicPr>
        <p:blipFill>
          <a:blip r:embed="rId3"/>
          <a:stretch>
            <a:fillRect/>
          </a:stretch>
        </p:blipFill>
        <p:spPr>
          <a:xfrm>
            <a:off x="7767828" y="4766311"/>
            <a:ext cx="918972" cy="164102"/>
          </a:xfrm>
          <a:prstGeom prst="rect">
            <a:avLst/>
          </a:prstGeom>
        </p:spPr>
      </p:pic>
      <p:sp>
        <p:nvSpPr>
          <p:cNvPr id="2" name="text">
            <a:extLst>
              <a:ext uri="{FF2B5EF4-FFF2-40B4-BE49-F238E27FC236}">
                <a16:creationId xmlns:a16="http://schemas.microsoft.com/office/drawing/2014/main" id="{36C8A41A-1424-EE90-CF1F-3967F8DB5B3B}"/>
              </a:ext>
            </a:extLst>
          </p:cNvPr>
          <p:cNvSpPr>
            <a:spLocks noGrp="1"/>
          </p:cNvSpPr>
          <p:nvPr>
            <p:ph type="ctrTitle"/>
          </p:nvPr>
        </p:nvSpPr>
        <p:spPr>
          <a:xfrm>
            <a:off x="418455" y="722570"/>
            <a:ext cx="8686800" cy="3200400"/>
          </a:xfrm>
          <a:noFill/>
        </p:spPr>
        <p:txBody>
          <a:bodyPr anchor="t">
            <a:noAutofit/>
          </a:bodyPr>
          <a:lstStyle/>
          <a:p>
            <a:pPr algn="l"/>
            <a:r>
              <a:rPr lang="en-US" sz="3300" dirty="0">
                <a:latin typeface="Arial"/>
                <a:cs typeface="Arial"/>
              </a:rPr>
              <a:t>Example Prompts: </a:t>
            </a:r>
            <a:br>
              <a:rPr lang="en-US" sz="3300" dirty="0">
                <a:latin typeface="Arial" panose="020B0604020202020204" pitchFamily="34" charset="0"/>
                <a:cs typeface="Arial" panose="020B0604020202020204" pitchFamily="34" charset="0"/>
              </a:rPr>
            </a:br>
            <a:r>
              <a:rPr lang="en-US" sz="1650" dirty="0">
                <a:latin typeface="Arial"/>
                <a:cs typeface="Arial"/>
              </a:rPr>
              <a:t>   </a:t>
            </a:r>
            <a:br>
              <a:rPr lang="en-US" sz="825" dirty="0">
                <a:latin typeface="Arial" panose="020B0604020202020204" pitchFamily="34" charset="0"/>
                <a:cs typeface="Arial" panose="020B0604020202020204" pitchFamily="34" charset="0"/>
              </a:rPr>
            </a:br>
            <a:r>
              <a:rPr lang="en-US" sz="2400" dirty="0">
                <a:latin typeface="Arial"/>
                <a:cs typeface="Arial"/>
              </a:rPr>
              <a:t>○ Describe your experience when you are 3 feet away, </a:t>
            </a:r>
            <a:br>
              <a:rPr lang="en-US" sz="2400" dirty="0">
                <a:latin typeface="Arial"/>
                <a:cs typeface="Arial"/>
              </a:rPr>
            </a:br>
            <a:r>
              <a:rPr lang="en-US" sz="2400" dirty="0">
                <a:latin typeface="Arial"/>
                <a:cs typeface="Arial"/>
              </a:rPr>
              <a:t>   then at 9 feet away. How easy is it to view the entirety </a:t>
            </a:r>
            <a:br>
              <a:rPr lang="en-US" sz="2400" dirty="0">
                <a:latin typeface="Arial"/>
                <a:cs typeface="Arial"/>
              </a:rPr>
            </a:br>
            <a:r>
              <a:rPr lang="en-US" sz="2400" dirty="0">
                <a:latin typeface="Arial"/>
                <a:cs typeface="Arial"/>
              </a:rPr>
              <a:t>   of the </a:t>
            </a:r>
            <a:r>
              <a:rPr lang="en-US" sz="2400" dirty="0">
                <a:latin typeface="Arial" panose="020B0604020202020204" pitchFamily="34" charset="0"/>
                <a:cs typeface="Arial" panose="020B0604020202020204" pitchFamily="34" charset="0"/>
              </a:rPr>
              <a:t>art</a:t>
            </a:r>
            <a:r>
              <a:rPr lang="en-US" sz="2400" dirty="0">
                <a:latin typeface="Arial"/>
                <a:cs typeface="Arial"/>
              </a:rPr>
              <a:t>work? How easy is it to perceive details?</a:t>
            </a:r>
            <a:br>
              <a:rPr lang="en-US" sz="2400" dirty="0">
                <a:latin typeface="Arial" panose="020B0604020202020204" pitchFamily="34" charset="0"/>
                <a:cs typeface="Arial" panose="020B0604020202020204" pitchFamily="34" charset="0"/>
              </a:rPr>
            </a:br>
            <a:r>
              <a:rPr lang="en-US" sz="750" dirty="0">
                <a:latin typeface="Arial"/>
                <a:cs typeface="Arial"/>
              </a:rPr>
              <a:t> </a:t>
            </a:r>
            <a:br>
              <a:rPr lang="en-US" sz="2400" dirty="0">
                <a:latin typeface="Arial" panose="020B0604020202020204" pitchFamily="34" charset="0"/>
                <a:cs typeface="Arial" panose="020B0604020202020204" pitchFamily="34" charset="0"/>
              </a:rPr>
            </a:br>
            <a:r>
              <a:rPr lang="en-US" sz="2400" dirty="0">
                <a:latin typeface="Arial"/>
                <a:cs typeface="Arial"/>
              </a:rPr>
              <a:t>○ Describe your experience viewing the work at each </a:t>
            </a:r>
            <a:br>
              <a:rPr lang="en-US" sz="2400" dirty="0">
                <a:latin typeface="Arial" panose="020B0604020202020204" pitchFamily="34" charset="0"/>
                <a:cs typeface="Arial" panose="020B0604020202020204" pitchFamily="34" charset="0"/>
              </a:rPr>
            </a:br>
            <a:r>
              <a:rPr lang="en-US" sz="2400" dirty="0">
                <a:latin typeface="Arial"/>
                <a:cs typeface="Arial"/>
              </a:rPr>
              <a:t>   distance when you are standing and seated. </a:t>
            </a:r>
            <a:br>
              <a:rPr lang="en-US" sz="2400" dirty="0">
                <a:latin typeface="Arial" panose="020B0604020202020204" pitchFamily="34" charset="0"/>
                <a:cs typeface="Arial" panose="020B0604020202020204" pitchFamily="34" charset="0"/>
              </a:rPr>
            </a:br>
            <a:r>
              <a:rPr lang="en-US" sz="750" dirty="0">
                <a:latin typeface="Arial"/>
                <a:cs typeface="Arial"/>
              </a:rPr>
              <a:t>  </a:t>
            </a:r>
            <a:br>
              <a:rPr lang="en-US" sz="2400" dirty="0">
                <a:latin typeface="Arial" panose="020B0604020202020204" pitchFamily="34" charset="0"/>
                <a:cs typeface="Arial" panose="020B0604020202020204" pitchFamily="34" charset="0"/>
              </a:rPr>
            </a:br>
            <a:r>
              <a:rPr lang="en-US" sz="2400" dirty="0">
                <a:latin typeface="Arial"/>
                <a:cs typeface="Arial"/>
              </a:rPr>
              <a:t>○ Would this label be possible to read when the gallery </a:t>
            </a:r>
            <a:br>
              <a:rPr lang="en-US" sz="2400" dirty="0">
                <a:latin typeface="Arial"/>
                <a:cs typeface="Arial"/>
              </a:rPr>
            </a:br>
            <a:r>
              <a:rPr lang="en-US" sz="2400" dirty="0">
                <a:latin typeface="Arial"/>
                <a:cs typeface="Arial"/>
              </a:rPr>
              <a:t>   is crowded?</a:t>
            </a:r>
            <a:br>
              <a:rPr lang="en-US" sz="2400" dirty="0">
                <a:latin typeface="Arial" panose="020B0604020202020204" pitchFamily="34" charset="0"/>
                <a:cs typeface="Arial" panose="020B0604020202020204" pitchFamily="34" charset="0"/>
              </a:rPr>
            </a:br>
            <a:r>
              <a:rPr lang="en-US" sz="750" dirty="0">
                <a:latin typeface="Arial"/>
                <a:cs typeface="Arial"/>
              </a:rPr>
              <a:t>   </a:t>
            </a:r>
            <a:br>
              <a:rPr lang="en-US" sz="2400" dirty="0">
                <a:latin typeface="Arial" panose="020B0604020202020204" pitchFamily="34" charset="0"/>
                <a:cs typeface="Arial" panose="020B0604020202020204" pitchFamily="34" charset="0"/>
              </a:rPr>
            </a:br>
            <a:r>
              <a:rPr lang="en-US" sz="2400" dirty="0">
                <a:latin typeface="Arial"/>
                <a:cs typeface="Arial"/>
              </a:rPr>
              <a:t>○ How close did you need to be to the label to comfortably </a:t>
            </a:r>
            <a:br>
              <a:rPr lang="en-US" sz="2400" dirty="0">
                <a:latin typeface="Arial" panose="020B0604020202020204" pitchFamily="34" charset="0"/>
                <a:cs typeface="Arial" panose="020B0604020202020204" pitchFamily="34" charset="0"/>
              </a:rPr>
            </a:br>
            <a:r>
              <a:rPr lang="en-US" sz="2400" dirty="0">
                <a:latin typeface="Arial"/>
                <a:cs typeface="Arial"/>
              </a:rPr>
              <a:t>   read it? </a:t>
            </a:r>
            <a:br>
              <a:rPr lang="en-US" sz="2400" dirty="0">
                <a:latin typeface="Arial" panose="020B0604020202020204" pitchFamily="34" charset="0"/>
                <a:cs typeface="Arial" panose="020B0604020202020204" pitchFamily="34" charset="0"/>
              </a:rPr>
            </a:br>
            <a:br>
              <a:rPr lang="en-US" sz="1500" dirty="0"/>
            </a:br>
            <a:br>
              <a:rPr lang="en-US" sz="3300" dirty="0">
                <a:latin typeface="Arial" panose="020B0604020202020204" pitchFamily="34" charset="0"/>
                <a:cs typeface="Arial" panose="020B0604020202020204" pitchFamily="34" charset="0"/>
              </a:rPr>
            </a:br>
            <a:endParaRPr lang="en-US" sz="3300" dirty="0">
              <a:latin typeface="Arial" panose="020B0604020202020204" pitchFamily="34" charset="0"/>
              <a:cs typeface="Arial" panose="020B0604020202020204" pitchFamily="34" charset="0"/>
            </a:endParaRPr>
          </a:p>
        </p:txBody>
      </p:sp>
      <p:sp>
        <p:nvSpPr>
          <p:cNvPr id="6" name="header">
            <a:extLst>
              <a:ext uri="{FF2B5EF4-FFF2-40B4-BE49-F238E27FC236}">
                <a16:creationId xmlns:a16="http://schemas.microsoft.com/office/drawing/2014/main" id="{D07B5B9D-610C-9357-77D5-C0834DF5CE78}"/>
              </a:ext>
            </a:extLst>
          </p:cNvPr>
          <p:cNvSpPr txBox="1"/>
          <p:nvPr/>
        </p:nvSpPr>
        <p:spPr>
          <a:xfrm>
            <a:off x="457200" y="353312"/>
            <a:ext cx="5143500" cy="223138"/>
          </a:xfrm>
          <a:prstGeom prst="rect">
            <a:avLst/>
          </a:prstGeom>
          <a:noFill/>
        </p:spPr>
        <p:txBody>
          <a:bodyPr wrap="square" lIns="68580" tIns="34290" rIns="68580" bIns="34290" anchor="b">
            <a:spAutoFit/>
          </a:bodyPr>
          <a:lstStyle/>
          <a:p>
            <a:r>
              <a:rPr lang="en-US" sz="1010" dirty="0">
                <a:latin typeface="Arial"/>
                <a:ea typeface="Calibri"/>
                <a:cs typeface="Arial"/>
              </a:rPr>
              <a:t>Drafting the Guidelines – 3a. User Testing by Staff</a:t>
            </a:r>
            <a:endParaRPr lang="en-US" sz="1010" dirty="0"/>
          </a:p>
        </p:txBody>
      </p:sp>
    </p:spTree>
    <p:extLst>
      <p:ext uri="{BB962C8B-B14F-4D97-AF65-F5344CB8AC3E}">
        <p14:creationId xmlns:p14="http://schemas.microsoft.com/office/powerpoint/2010/main" val="541928587"/>
      </p:ext>
    </p:extLst>
  </p:cSld>
  <p:clrMapOvr>
    <a:masterClrMapping/>
  </p:clrMapOvr>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96B49-22B5-9E08-2E45-941A2CC14D61}"/>
            </a:ext>
          </a:extLst>
        </p:cNvPr>
        <p:cNvGrpSpPr/>
        <p:nvPr/>
      </p:nvGrpSpPr>
      <p:grpSpPr>
        <a:xfrm>
          <a:off x="0" y="0"/>
          <a:ext cx="0" cy="0"/>
          <a:chOff x="0" y="0"/>
          <a:chExt cx="0" cy="0"/>
        </a:xfrm>
      </p:grpSpPr>
      <p:pic>
        <p:nvPicPr>
          <p:cNvPr id="5" name="logo" descr="black Walker Logo">
            <a:extLst>
              <a:ext uri="{FF2B5EF4-FFF2-40B4-BE49-F238E27FC236}">
                <a16:creationId xmlns:a16="http://schemas.microsoft.com/office/drawing/2014/main" id="{E8E87508-DF84-2A34-D0E9-EBD96E90C3FA}"/>
              </a:ext>
            </a:extLst>
          </p:cNvPr>
          <p:cNvPicPr>
            <a:picLocks noChangeAspect="1"/>
          </p:cNvPicPr>
          <p:nvPr/>
        </p:nvPicPr>
        <p:blipFill>
          <a:blip r:embed="rId2"/>
          <a:stretch>
            <a:fillRect/>
          </a:stretch>
        </p:blipFill>
        <p:spPr>
          <a:xfrm>
            <a:off x="7767828" y="4766311"/>
            <a:ext cx="918972" cy="164102"/>
          </a:xfrm>
          <a:prstGeom prst="rect">
            <a:avLst/>
          </a:prstGeom>
        </p:spPr>
      </p:pic>
      <p:sp>
        <p:nvSpPr>
          <p:cNvPr id="2" name="text">
            <a:extLst>
              <a:ext uri="{FF2B5EF4-FFF2-40B4-BE49-F238E27FC236}">
                <a16:creationId xmlns:a16="http://schemas.microsoft.com/office/drawing/2014/main" id="{F1AB1107-FF9F-2940-2437-1ECAB770E206}"/>
              </a:ext>
            </a:extLst>
          </p:cNvPr>
          <p:cNvSpPr>
            <a:spLocks noGrp="1"/>
          </p:cNvSpPr>
          <p:nvPr>
            <p:ph type="ctrTitle"/>
          </p:nvPr>
        </p:nvSpPr>
        <p:spPr>
          <a:xfrm>
            <a:off x="448733" y="720538"/>
            <a:ext cx="11029950" cy="2644959"/>
          </a:xfrm>
          <a:noFill/>
        </p:spPr>
        <p:txBody>
          <a:bodyPr anchor="t">
            <a:noAutofit/>
          </a:bodyPr>
          <a:lstStyle/>
          <a:p>
            <a:pPr algn="l"/>
            <a:r>
              <a:rPr lang="en-US" sz="3300" dirty="0">
                <a:latin typeface="Arial"/>
                <a:cs typeface="Arial"/>
              </a:rPr>
              <a:t>What Did We Standardize?</a:t>
            </a:r>
            <a:br>
              <a:rPr lang="en-US" sz="3300" dirty="0">
                <a:latin typeface="Arial" panose="020B0604020202020204" pitchFamily="34" charset="0"/>
                <a:cs typeface="Arial" panose="020B0604020202020204" pitchFamily="34" charset="0"/>
              </a:rPr>
            </a:br>
            <a:r>
              <a:rPr lang="en-US" sz="750" dirty="0">
                <a:latin typeface="Arial"/>
                <a:cs typeface="Arial"/>
              </a:rPr>
              <a:t>  </a:t>
            </a:r>
            <a:br>
              <a:rPr lang="en-US" sz="1800" dirty="0">
                <a:latin typeface="Arial" panose="020B0604020202020204" pitchFamily="34" charset="0"/>
                <a:cs typeface="Arial" panose="020B0604020202020204" pitchFamily="34" charset="0"/>
              </a:rPr>
            </a:br>
            <a:r>
              <a:rPr lang="en-US" sz="3300" dirty="0">
                <a:latin typeface="Arial"/>
                <a:cs typeface="Arial"/>
              </a:rPr>
              <a:t>1. Hanging height for artwork</a:t>
            </a:r>
            <a:br>
              <a:rPr lang="en-US" sz="3300" dirty="0">
                <a:latin typeface="Arial"/>
                <a:cs typeface="Arial"/>
              </a:rPr>
            </a:br>
            <a:r>
              <a:rPr lang="en-US" sz="3300" dirty="0">
                <a:latin typeface="Arial"/>
                <a:cs typeface="Arial"/>
              </a:rPr>
              <a:t>2. Text size for different types of labels </a:t>
            </a:r>
            <a:br>
              <a:rPr lang="en-US" sz="3300" dirty="0">
                <a:latin typeface="Arial" panose="020B0604020202020204" pitchFamily="34" charset="0"/>
                <a:cs typeface="Arial" panose="020B0604020202020204" pitchFamily="34" charset="0"/>
              </a:rPr>
            </a:br>
            <a:r>
              <a:rPr lang="en-US" sz="3300" dirty="0">
                <a:latin typeface="Arial"/>
                <a:cs typeface="Arial"/>
              </a:rPr>
              <a:t>3. Detectable/perceptible approach</a:t>
            </a:r>
            <a:br>
              <a:rPr lang="en-US" sz="3300" dirty="0">
                <a:latin typeface="Arial"/>
                <a:cs typeface="Arial"/>
              </a:rPr>
            </a:br>
            <a:r>
              <a:rPr lang="en-US" sz="750" dirty="0">
                <a:latin typeface="Arial"/>
                <a:cs typeface="Arial"/>
              </a:rPr>
              <a:t> </a:t>
            </a:r>
            <a:br>
              <a:rPr lang="en-US" sz="3300" dirty="0">
                <a:latin typeface="Arial"/>
                <a:cs typeface="Arial"/>
              </a:rPr>
            </a:br>
            <a:r>
              <a:rPr lang="en-US" sz="3300" dirty="0">
                <a:latin typeface="Arial"/>
                <a:cs typeface="Arial"/>
              </a:rPr>
              <a:t>Additionally: </a:t>
            </a:r>
            <a:br>
              <a:rPr lang="en-US" sz="3300" dirty="0">
                <a:latin typeface="Arial"/>
                <a:cs typeface="Arial"/>
              </a:rPr>
            </a:br>
            <a:r>
              <a:rPr lang="en-US" sz="3300" dirty="0">
                <a:latin typeface="Arial"/>
                <a:cs typeface="Arial"/>
              </a:rPr>
              <a:t>○ Pitch/location of different types of labels </a:t>
            </a:r>
            <a:br>
              <a:rPr lang="en-US" sz="3300" dirty="0">
                <a:latin typeface="Arial"/>
                <a:cs typeface="Arial"/>
              </a:rPr>
            </a:br>
            <a:r>
              <a:rPr lang="en-US" sz="3300" dirty="0">
                <a:latin typeface="Arial"/>
                <a:cs typeface="Arial"/>
              </a:rPr>
              <a:t>○ Distance between artworks/</a:t>
            </a:r>
            <a:br>
              <a:rPr lang="en-US" sz="3300" dirty="0">
                <a:latin typeface="Arial"/>
                <a:cs typeface="Arial"/>
              </a:rPr>
            </a:br>
            <a:r>
              <a:rPr lang="en-US" sz="3300" dirty="0">
                <a:latin typeface="Arial"/>
                <a:cs typeface="Arial"/>
              </a:rPr>
              <a:t>   stanchions/walls</a:t>
            </a:r>
            <a:br>
              <a:rPr lang="en-US" sz="33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br>
              <a:rPr lang="en-US" sz="1500" dirty="0"/>
            </a:br>
            <a:br>
              <a:rPr lang="en-US" sz="3300" dirty="0">
                <a:latin typeface="Arial" panose="020B0604020202020204" pitchFamily="34" charset="0"/>
                <a:cs typeface="Arial" panose="020B0604020202020204" pitchFamily="34" charset="0"/>
              </a:rPr>
            </a:br>
            <a:endParaRPr lang="en-US" sz="3300" dirty="0">
              <a:latin typeface="Arial" panose="020B0604020202020204" pitchFamily="34" charset="0"/>
              <a:cs typeface="Arial" panose="020B0604020202020204" pitchFamily="34" charset="0"/>
            </a:endParaRPr>
          </a:p>
        </p:txBody>
      </p:sp>
      <p:sp>
        <p:nvSpPr>
          <p:cNvPr id="6" name="header">
            <a:extLst>
              <a:ext uri="{FF2B5EF4-FFF2-40B4-BE49-F238E27FC236}">
                <a16:creationId xmlns:a16="http://schemas.microsoft.com/office/drawing/2014/main" id="{92862601-14A6-6987-71FD-92AD899DA3D9}"/>
              </a:ext>
            </a:extLst>
          </p:cNvPr>
          <p:cNvSpPr txBox="1"/>
          <p:nvPr/>
        </p:nvSpPr>
        <p:spPr>
          <a:xfrm>
            <a:off x="457200" y="353312"/>
            <a:ext cx="5143500" cy="223138"/>
          </a:xfrm>
          <a:prstGeom prst="rect">
            <a:avLst/>
          </a:prstGeom>
          <a:noFill/>
        </p:spPr>
        <p:txBody>
          <a:bodyPr wrap="square" lIns="68580" tIns="34290" rIns="68580" bIns="34290" anchor="b">
            <a:spAutoFit/>
          </a:bodyPr>
          <a:lstStyle/>
          <a:p>
            <a:r>
              <a:rPr lang="en-US" sz="1010" dirty="0">
                <a:latin typeface="Arial"/>
                <a:ea typeface="Calibri"/>
                <a:cs typeface="Arial"/>
              </a:rPr>
              <a:t>Drafting the Guidelines – 3a. User Testing by Staff</a:t>
            </a:r>
            <a:endParaRPr lang="en-US" sz="1010" dirty="0"/>
          </a:p>
        </p:txBody>
      </p:sp>
    </p:spTree>
    <p:extLst>
      <p:ext uri="{BB962C8B-B14F-4D97-AF65-F5344CB8AC3E}">
        <p14:creationId xmlns:p14="http://schemas.microsoft.com/office/powerpoint/2010/main" val="37564737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BBB63-6036-4B47-C77D-5F22E8FDD6B6}"/>
            </a:ext>
          </a:extLst>
        </p:cNvPr>
        <p:cNvGrpSpPr/>
        <p:nvPr/>
      </p:nvGrpSpPr>
      <p:grpSpPr>
        <a:xfrm>
          <a:off x="0" y="0"/>
          <a:ext cx="0" cy="0"/>
          <a:chOff x="0" y="0"/>
          <a:chExt cx="0" cy="0"/>
        </a:xfrm>
      </p:grpSpPr>
      <p:pic>
        <p:nvPicPr>
          <p:cNvPr id="6" name="logo" descr="black Walker Logo">
            <a:extLst>
              <a:ext uri="{FF2B5EF4-FFF2-40B4-BE49-F238E27FC236}">
                <a16:creationId xmlns:a16="http://schemas.microsoft.com/office/drawing/2014/main" id="{CE28195F-5EF2-B989-CB08-E0B97323CC6F}"/>
              </a:ext>
            </a:extLst>
          </p:cNvPr>
          <p:cNvPicPr>
            <a:picLocks noChangeAspect="1"/>
          </p:cNvPicPr>
          <p:nvPr/>
        </p:nvPicPr>
        <p:blipFill>
          <a:blip r:embed="rId2"/>
          <a:stretch>
            <a:fillRect/>
          </a:stretch>
        </p:blipFill>
        <p:spPr>
          <a:xfrm>
            <a:off x="7767828" y="4766311"/>
            <a:ext cx="918972" cy="164102"/>
          </a:xfrm>
          <a:prstGeom prst="rect">
            <a:avLst/>
          </a:prstGeom>
        </p:spPr>
      </p:pic>
      <p:sp>
        <p:nvSpPr>
          <p:cNvPr id="3" name="title">
            <a:extLst>
              <a:ext uri="{FF2B5EF4-FFF2-40B4-BE49-F238E27FC236}">
                <a16:creationId xmlns:a16="http://schemas.microsoft.com/office/drawing/2014/main" id="{2FF05DAE-917E-204C-B07C-BF07530EF9C5}"/>
              </a:ext>
            </a:extLst>
          </p:cNvPr>
          <p:cNvSpPr txBox="1">
            <a:spLocks noGrp="1"/>
          </p:cNvSpPr>
          <p:nvPr>
            <p:ph type="title" idx="4294967295"/>
          </p:nvPr>
        </p:nvSpPr>
        <p:spPr>
          <a:xfrm>
            <a:off x="465667" y="735741"/>
            <a:ext cx="8172450" cy="1605868"/>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What Did We Standardize?</a:t>
            </a:r>
            <a:br>
              <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r>
              <a:rPr kumimoji="0" lang="en-US" sz="75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a:t>
            </a:r>
            <a:b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r>
              <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1. Hanging height for artwork</a:t>
            </a:r>
            <a:br>
              <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r>
              <a:rPr kumimoji="0" lang="en-US" sz="135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For this purpose, “hanging height” refers to the height of the center of an artwork.</a:t>
            </a:r>
            <a:br>
              <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r>
              <a:rPr kumimoji="0" lang="en-US" sz="75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a:t>
            </a:r>
            <a:br>
              <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b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br>
              <a:rPr kumimoji="0" lang="en-US" sz="1500" b="0" i="0" u="none" strike="noStrike" kern="1200" cap="none" spc="0" normalizeH="0" baseline="0" noProof="0" dirty="0">
                <a:ln>
                  <a:noFill/>
                </a:ln>
                <a:solidFill>
                  <a:schemeClr val="tx1"/>
                </a:solidFill>
                <a:effectLst/>
                <a:uLnTx/>
                <a:uFillTx/>
                <a:latin typeface="+mj-lt"/>
                <a:ea typeface="+mj-ea"/>
                <a:cs typeface="+mj-cs"/>
              </a:rPr>
            </a:br>
            <a:br>
              <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endPar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5" name="header">
            <a:extLst>
              <a:ext uri="{FF2B5EF4-FFF2-40B4-BE49-F238E27FC236}">
                <a16:creationId xmlns:a16="http://schemas.microsoft.com/office/drawing/2014/main" id="{2B2C49F8-B4C9-8E2E-DDD2-06866B6EF306}"/>
              </a:ext>
            </a:extLst>
          </p:cNvPr>
          <p:cNvSpPr txBox="1"/>
          <p:nvPr/>
        </p:nvSpPr>
        <p:spPr>
          <a:xfrm>
            <a:off x="457200" y="353312"/>
            <a:ext cx="5143500" cy="223138"/>
          </a:xfrm>
          <a:prstGeom prst="rect">
            <a:avLst/>
          </a:prstGeom>
          <a:noFill/>
        </p:spPr>
        <p:txBody>
          <a:bodyPr wrap="square" lIns="68580" tIns="34290" rIns="68580" bIns="34290" anchor="b">
            <a:spAutoFit/>
          </a:bodyPr>
          <a:lstStyle/>
          <a:p>
            <a:r>
              <a:rPr lang="en-US" sz="1010" dirty="0">
                <a:latin typeface="Arial"/>
                <a:ea typeface="Calibri"/>
                <a:cs typeface="Arial"/>
              </a:rPr>
              <a:t>Drafting the Guidelines – 3a. User Testing by Staff</a:t>
            </a:r>
            <a:endParaRPr lang="en-US" sz="1010" dirty="0"/>
          </a:p>
        </p:txBody>
      </p:sp>
    </p:spTree>
    <p:extLst>
      <p:ext uri="{BB962C8B-B14F-4D97-AF65-F5344CB8AC3E}">
        <p14:creationId xmlns:p14="http://schemas.microsoft.com/office/powerpoint/2010/main" val="15018479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9BCE46-E41D-1CCA-5932-A75DB928D83B}"/>
            </a:ext>
          </a:extLst>
        </p:cNvPr>
        <p:cNvGrpSpPr/>
        <p:nvPr/>
      </p:nvGrpSpPr>
      <p:grpSpPr>
        <a:xfrm>
          <a:off x="0" y="0"/>
          <a:ext cx="0" cy="0"/>
          <a:chOff x="0" y="0"/>
          <a:chExt cx="0" cy="0"/>
        </a:xfrm>
      </p:grpSpPr>
      <p:pic>
        <p:nvPicPr>
          <p:cNvPr id="2" name="image" descr="Three people standing in a gallery, each looking at a different artwork depicting soup cans. ">
            <a:extLst>
              <a:ext uri="{FF2B5EF4-FFF2-40B4-BE49-F238E27FC236}">
                <a16:creationId xmlns:a16="http://schemas.microsoft.com/office/drawing/2014/main" id="{44BAA61D-682C-C754-7C94-281D345D464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478571"/>
            <a:ext cx="9141714" cy="6100642"/>
          </a:xfrm>
          <a:prstGeom prst="rect">
            <a:avLst/>
          </a:prstGeom>
        </p:spPr>
      </p:pic>
      <p:sp>
        <p:nvSpPr>
          <p:cNvPr id="6" name="image description">
            <a:extLst>
              <a:ext uri="{FF2B5EF4-FFF2-40B4-BE49-F238E27FC236}">
                <a16:creationId xmlns:a16="http://schemas.microsoft.com/office/drawing/2014/main" id="{99B004F4-5353-0E01-0977-23607126A94D}"/>
              </a:ext>
            </a:extLst>
          </p:cNvPr>
          <p:cNvSpPr txBox="1">
            <a:spLocks noGrp="1"/>
          </p:cNvSpPr>
          <p:nvPr>
            <p:ph type="title" idx="4294967295"/>
          </p:nvPr>
        </p:nvSpPr>
        <p:spPr>
          <a:xfrm>
            <a:off x="260350" y="4735513"/>
            <a:ext cx="8883650" cy="185737"/>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 Facilitated Gallery Experience—Hanging Height, 2022. Photo: Eric Mueller.</a:t>
            </a:r>
          </a:p>
        </p:txBody>
      </p:sp>
      <p:pic>
        <p:nvPicPr>
          <p:cNvPr id="8" name="logo" descr="black Walker Logo">
            <a:extLst>
              <a:ext uri="{FF2B5EF4-FFF2-40B4-BE49-F238E27FC236}">
                <a16:creationId xmlns:a16="http://schemas.microsoft.com/office/drawing/2014/main" id="{2B869FE6-178D-17DE-ECFB-BA6F44FF5F29}"/>
              </a:ext>
            </a:extLst>
          </p:cNvPr>
          <p:cNvPicPr>
            <a:picLocks noChangeAspect="1"/>
          </p:cNvPicPr>
          <p:nvPr/>
        </p:nvPicPr>
        <p:blipFill>
          <a:blip r:embed="rId3"/>
          <a:stretch>
            <a:fillRect/>
          </a:stretch>
        </p:blipFill>
        <p:spPr>
          <a:xfrm>
            <a:off x="7767828" y="4766311"/>
            <a:ext cx="918972" cy="164102"/>
          </a:xfrm>
          <a:prstGeom prst="rect">
            <a:avLst/>
          </a:prstGeom>
        </p:spPr>
      </p:pic>
    </p:spTree>
    <p:extLst>
      <p:ext uri="{BB962C8B-B14F-4D97-AF65-F5344CB8AC3E}">
        <p14:creationId xmlns:p14="http://schemas.microsoft.com/office/powerpoint/2010/main" val="6050032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F004A-1E55-F3A9-0177-F336BB453F88}"/>
            </a:ext>
          </a:extLst>
        </p:cNvPr>
        <p:cNvGrpSpPr/>
        <p:nvPr/>
      </p:nvGrpSpPr>
      <p:grpSpPr>
        <a:xfrm>
          <a:off x="0" y="0"/>
          <a:ext cx="0" cy="0"/>
          <a:chOff x="0" y="0"/>
          <a:chExt cx="0" cy="0"/>
        </a:xfrm>
      </p:grpSpPr>
      <p:pic>
        <p:nvPicPr>
          <p:cNvPr id="5" name="logo" descr="black Walker Logo">
            <a:extLst>
              <a:ext uri="{FF2B5EF4-FFF2-40B4-BE49-F238E27FC236}">
                <a16:creationId xmlns:a16="http://schemas.microsoft.com/office/drawing/2014/main" id="{72EB2AD5-7663-2018-6D9C-2EAA5F8ACB4A}"/>
              </a:ext>
            </a:extLst>
          </p:cNvPr>
          <p:cNvPicPr>
            <a:picLocks noChangeAspect="1"/>
          </p:cNvPicPr>
          <p:nvPr/>
        </p:nvPicPr>
        <p:blipFill>
          <a:blip r:embed="rId2"/>
          <a:stretch>
            <a:fillRect/>
          </a:stretch>
        </p:blipFill>
        <p:spPr>
          <a:xfrm>
            <a:off x="7767828" y="4766311"/>
            <a:ext cx="918972" cy="164102"/>
          </a:xfrm>
          <a:prstGeom prst="rect">
            <a:avLst/>
          </a:prstGeom>
        </p:spPr>
      </p:pic>
      <p:sp>
        <p:nvSpPr>
          <p:cNvPr id="10" name="text 2">
            <a:extLst>
              <a:ext uri="{FF2B5EF4-FFF2-40B4-BE49-F238E27FC236}">
                <a16:creationId xmlns:a16="http://schemas.microsoft.com/office/drawing/2014/main" id="{452B9BF3-BA87-2E82-E988-E1215D2CA4C1}"/>
              </a:ext>
            </a:extLst>
          </p:cNvPr>
          <p:cNvSpPr txBox="1">
            <a:spLocks/>
          </p:cNvSpPr>
          <p:nvPr/>
        </p:nvSpPr>
        <p:spPr>
          <a:xfrm>
            <a:off x="457200" y="2518976"/>
            <a:ext cx="4055807" cy="1085850"/>
          </a:xfrm>
          <a:prstGeom prst="rect">
            <a:avLst/>
          </a:prstGeom>
          <a:noFill/>
        </p:spPr>
        <p:txBody>
          <a:bodyPr vert="horz" lIns="68580" tIns="34290" rIns="68580" bIns="3429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dirty="0">
                <a:latin typeface="Arial" panose="020B0604020202020204" pitchFamily="34" charset="0"/>
                <a:cs typeface="Arial" panose="020B0604020202020204" pitchFamily="34" charset="0"/>
              </a:rPr>
              <a:t>Formerly:</a:t>
            </a:r>
          </a:p>
          <a:p>
            <a:pPr algn="l"/>
            <a:r>
              <a:rPr lang="en-US" sz="3300" dirty="0">
                <a:latin typeface="Arial" panose="020B0604020202020204" pitchFamily="34" charset="0"/>
                <a:cs typeface="Arial" panose="020B0604020202020204" pitchFamily="34" charset="0"/>
              </a:rPr>
              <a:t>Curatorial Discretion</a:t>
            </a:r>
            <a:br>
              <a:rPr lang="en-US" sz="3300" dirty="0">
                <a:latin typeface="Arial" panose="020B0604020202020204" pitchFamily="34" charset="0"/>
                <a:cs typeface="Arial" panose="020B0604020202020204" pitchFamily="34" charset="0"/>
              </a:rPr>
            </a:br>
            <a:r>
              <a:rPr lang="en-US" sz="1350" dirty="0">
                <a:latin typeface="Arial" panose="020B0604020202020204" pitchFamily="34" charset="0"/>
                <a:cs typeface="Arial" panose="020B0604020202020204" pitchFamily="34" charset="0"/>
              </a:rPr>
              <a:t>(typically 58–60 in.)</a:t>
            </a:r>
          </a:p>
        </p:txBody>
      </p:sp>
      <p:sp>
        <p:nvSpPr>
          <p:cNvPr id="2" name="text 1">
            <a:extLst>
              <a:ext uri="{FF2B5EF4-FFF2-40B4-BE49-F238E27FC236}">
                <a16:creationId xmlns:a16="http://schemas.microsoft.com/office/drawing/2014/main" id="{E35C2C54-CC07-98A1-3FB8-86621C28A32B}"/>
              </a:ext>
            </a:extLst>
          </p:cNvPr>
          <p:cNvSpPr txBox="1">
            <a:spLocks/>
          </p:cNvSpPr>
          <p:nvPr/>
        </p:nvSpPr>
        <p:spPr>
          <a:xfrm>
            <a:off x="457200" y="735742"/>
            <a:ext cx="7483289" cy="1362972"/>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300">
                <a:latin typeface="Arial" panose="020B0604020202020204" pitchFamily="34" charset="0"/>
                <a:cs typeface="Arial" panose="020B0604020202020204" pitchFamily="34" charset="0"/>
              </a:rPr>
              <a:t> </a:t>
            </a:r>
            <a:br>
              <a:rPr lang="en-US" sz="3300">
                <a:latin typeface="Arial" panose="020B0604020202020204" pitchFamily="34" charset="0"/>
                <a:cs typeface="Arial" panose="020B0604020202020204" pitchFamily="34" charset="0"/>
              </a:rPr>
            </a:br>
            <a:r>
              <a:rPr lang="en-US" sz="750">
                <a:latin typeface="Arial" panose="020B0604020202020204" pitchFamily="34" charset="0"/>
                <a:cs typeface="Arial" panose="020B0604020202020204" pitchFamily="34" charset="0"/>
              </a:rPr>
              <a:t>   </a:t>
            </a:r>
            <a:br>
              <a:rPr lang="en-US" sz="1800">
                <a:latin typeface="Arial" panose="020B0604020202020204" pitchFamily="34" charset="0"/>
                <a:cs typeface="Arial" panose="020B0604020202020204" pitchFamily="34" charset="0"/>
              </a:rPr>
            </a:br>
            <a:r>
              <a:rPr lang="en-US" sz="3300">
                <a:latin typeface="Arial" panose="020B0604020202020204" pitchFamily="34" charset="0"/>
                <a:cs typeface="Arial" panose="020B0604020202020204" pitchFamily="34" charset="0"/>
              </a:rPr>
              <a:t>1. Hanging height for artwork</a:t>
            </a:r>
            <a:br>
              <a:rPr lang="en-US" sz="3300">
                <a:latin typeface="Arial" panose="020B0604020202020204" pitchFamily="34" charset="0"/>
                <a:cs typeface="Arial" panose="020B0604020202020204" pitchFamily="34" charset="0"/>
              </a:rPr>
            </a:br>
            <a:r>
              <a:rPr lang="en-US" sz="1350">
                <a:latin typeface="Arial" panose="020B0604020202020204" pitchFamily="34" charset="0"/>
                <a:cs typeface="Arial" panose="020B0604020202020204" pitchFamily="34" charset="0"/>
              </a:rPr>
              <a:t>          For this purpose, “hanging height” refers to the height of the center of an artwork.</a:t>
            </a:r>
            <a:endParaRPr lang="en-US" sz="3300" dirty="0">
              <a:latin typeface="Arial" panose="020B0604020202020204" pitchFamily="34" charset="0"/>
              <a:cs typeface="Arial" panose="020B0604020202020204" pitchFamily="34" charset="0"/>
            </a:endParaRPr>
          </a:p>
        </p:txBody>
      </p:sp>
      <p:sp>
        <p:nvSpPr>
          <p:cNvPr id="4" name="Title">
            <a:extLst>
              <a:ext uri="{FF2B5EF4-FFF2-40B4-BE49-F238E27FC236}">
                <a16:creationId xmlns:a16="http://schemas.microsoft.com/office/drawing/2014/main" id="{5B15F7EC-FB1E-2746-5BFD-E6B4469DA6CE}"/>
              </a:ext>
            </a:extLst>
          </p:cNvPr>
          <p:cNvSpPr txBox="1">
            <a:spLocks noGrp="1"/>
          </p:cNvSpPr>
          <p:nvPr>
            <p:ph type="title" idx="4294967295"/>
          </p:nvPr>
        </p:nvSpPr>
        <p:spPr>
          <a:xfrm>
            <a:off x="457200" y="735742"/>
            <a:ext cx="7483289" cy="511872"/>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What Did We Standardize?</a:t>
            </a:r>
          </a:p>
        </p:txBody>
      </p:sp>
      <p:sp>
        <p:nvSpPr>
          <p:cNvPr id="3" name="header">
            <a:extLst>
              <a:ext uri="{FF2B5EF4-FFF2-40B4-BE49-F238E27FC236}">
                <a16:creationId xmlns:a16="http://schemas.microsoft.com/office/drawing/2014/main" id="{78C9BB37-3C2E-B975-4042-A898FD197159}"/>
              </a:ext>
            </a:extLst>
          </p:cNvPr>
          <p:cNvSpPr txBox="1"/>
          <p:nvPr/>
        </p:nvSpPr>
        <p:spPr>
          <a:xfrm>
            <a:off x="457200" y="353312"/>
            <a:ext cx="5143500" cy="223138"/>
          </a:xfrm>
          <a:prstGeom prst="rect">
            <a:avLst/>
          </a:prstGeom>
          <a:noFill/>
        </p:spPr>
        <p:txBody>
          <a:bodyPr wrap="square" lIns="68580" tIns="34290" rIns="68580" bIns="34290" anchor="b">
            <a:spAutoFit/>
          </a:bodyPr>
          <a:lstStyle/>
          <a:p>
            <a:r>
              <a:rPr lang="en-US" sz="1010" dirty="0">
                <a:latin typeface="Arial"/>
                <a:ea typeface="Calibri"/>
                <a:cs typeface="Arial"/>
              </a:rPr>
              <a:t>Drafting the Guidelines – 3a. User Testing by Staff</a:t>
            </a:r>
            <a:endParaRPr lang="en-US" sz="1010" dirty="0"/>
          </a:p>
        </p:txBody>
      </p:sp>
    </p:spTree>
    <p:extLst>
      <p:ext uri="{BB962C8B-B14F-4D97-AF65-F5344CB8AC3E}">
        <p14:creationId xmlns:p14="http://schemas.microsoft.com/office/powerpoint/2010/main" val="15062310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F004A-1E55-F3A9-0177-F336BB453F88}"/>
            </a:ext>
          </a:extLst>
        </p:cNvPr>
        <p:cNvGrpSpPr/>
        <p:nvPr/>
      </p:nvGrpSpPr>
      <p:grpSpPr>
        <a:xfrm>
          <a:off x="0" y="0"/>
          <a:ext cx="0" cy="0"/>
          <a:chOff x="0" y="0"/>
          <a:chExt cx="0" cy="0"/>
        </a:xfrm>
      </p:grpSpPr>
      <p:pic>
        <p:nvPicPr>
          <p:cNvPr id="5" name="logo" descr="black Walker Logo">
            <a:extLst>
              <a:ext uri="{FF2B5EF4-FFF2-40B4-BE49-F238E27FC236}">
                <a16:creationId xmlns:a16="http://schemas.microsoft.com/office/drawing/2014/main" id="{72EB2AD5-7663-2018-6D9C-2EAA5F8ACB4A}"/>
              </a:ext>
            </a:extLst>
          </p:cNvPr>
          <p:cNvPicPr>
            <a:picLocks noChangeAspect="1"/>
          </p:cNvPicPr>
          <p:nvPr/>
        </p:nvPicPr>
        <p:blipFill>
          <a:blip r:embed="rId2"/>
          <a:stretch>
            <a:fillRect/>
          </a:stretch>
        </p:blipFill>
        <p:spPr>
          <a:xfrm>
            <a:off x="7767828" y="4766311"/>
            <a:ext cx="918972" cy="164102"/>
          </a:xfrm>
          <a:prstGeom prst="rect">
            <a:avLst/>
          </a:prstGeom>
        </p:spPr>
      </p:pic>
      <p:sp>
        <p:nvSpPr>
          <p:cNvPr id="11" name="Text 3">
            <a:extLst>
              <a:ext uri="{FF2B5EF4-FFF2-40B4-BE49-F238E27FC236}">
                <a16:creationId xmlns:a16="http://schemas.microsoft.com/office/drawing/2014/main" id="{B97E55E9-94D7-8007-FB2C-4F3B50237E18}"/>
              </a:ext>
            </a:extLst>
          </p:cNvPr>
          <p:cNvSpPr txBox="1">
            <a:spLocks/>
          </p:cNvSpPr>
          <p:nvPr/>
        </p:nvSpPr>
        <p:spPr>
          <a:xfrm>
            <a:off x="4511842" y="2518976"/>
            <a:ext cx="4248917" cy="1085850"/>
          </a:xfrm>
          <a:prstGeom prst="rect">
            <a:avLst/>
          </a:prstGeom>
          <a:noFill/>
        </p:spPr>
        <p:txBody>
          <a:bodyPr vert="horz" lIns="68580" tIns="34290" rIns="68580" bIns="3429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dirty="0">
                <a:latin typeface="Arial" panose="020B0604020202020204" pitchFamily="34" charset="0"/>
                <a:cs typeface="Arial" panose="020B0604020202020204" pitchFamily="34" charset="0"/>
              </a:rPr>
              <a:t>Now:</a:t>
            </a:r>
          </a:p>
          <a:p>
            <a:pPr algn="l"/>
            <a:r>
              <a:rPr lang="en-US" sz="3300" dirty="0">
                <a:latin typeface="Arial"/>
                <a:cs typeface="Arial"/>
              </a:rPr>
              <a:t>56–59 in.</a:t>
            </a:r>
            <a:br>
              <a:rPr lang="en-US" sz="3300" dirty="0">
                <a:latin typeface="Arial" panose="020B0604020202020204" pitchFamily="34" charset="0"/>
                <a:cs typeface="Arial" panose="020B0604020202020204" pitchFamily="34" charset="0"/>
              </a:rPr>
            </a:br>
            <a:r>
              <a:rPr lang="en-US" sz="1350" dirty="0">
                <a:latin typeface="Arial"/>
                <a:cs typeface="Arial"/>
              </a:rPr>
              <a:t>This was established for medium-sized works. </a:t>
            </a:r>
            <a:br>
              <a:rPr lang="en-US" sz="1350" dirty="0">
                <a:latin typeface="Arial" panose="020B0604020202020204" pitchFamily="34" charset="0"/>
                <a:cs typeface="Arial" panose="020B0604020202020204" pitchFamily="34" charset="0"/>
              </a:rPr>
            </a:br>
            <a:r>
              <a:rPr lang="en-US" sz="1350" dirty="0">
                <a:latin typeface="Arial" panose="020B0604020202020204" pitchFamily="34" charset="0"/>
                <a:cs typeface="Arial" panose="020B0604020202020204" pitchFamily="34" charset="0"/>
              </a:rPr>
              <a:t>The measurement would be adjusted for large-scale works.</a:t>
            </a:r>
            <a:endParaRPr lang="en-US" sz="3300" dirty="0">
              <a:latin typeface="Arial" panose="020B0604020202020204" pitchFamily="34" charset="0"/>
              <a:cs typeface="Arial" panose="020B0604020202020204" pitchFamily="34" charset="0"/>
            </a:endParaRPr>
          </a:p>
        </p:txBody>
      </p:sp>
      <p:sp>
        <p:nvSpPr>
          <p:cNvPr id="10" name="Text 2">
            <a:extLst>
              <a:ext uri="{FF2B5EF4-FFF2-40B4-BE49-F238E27FC236}">
                <a16:creationId xmlns:a16="http://schemas.microsoft.com/office/drawing/2014/main" id="{452B9BF3-BA87-2E82-E988-E1215D2CA4C1}"/>
              </a:ext>
            </a:extLst>
          </p:cNvPr>
          <p:cNvSpPr txBox="1">
            <a:spLocks/>
          </p:cNvSpPr>
          <p:nvPr/>
        </p:nvSpPr>
        <p:spPr>
          <a:xfrm>
            <a:off x="457200" y="2518976"/>
            <a:ext cx="4055807" cy="1085850"/>
          </a:xfrm>
          <a:prstGeom prst="rect">
            <a:avLst/>
          </a:prstGeom>
          <a:noFill/>
        </p:spPr>
        <p:txBody>
          <a:bodyPr vert="horz" lIns="68580" tIns="34290" rIns="68580" bIns="3429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dirty="0">
                <a:latin typeface="Arial" panose="020B0604020202020204" pitchFamily="34" charset="0"/>
                <a:cs typeface="Arial" panose="020B0604020202020204" pitchFamily="34" charset="0"/>
              </a:rPr>
              <a:t>Formerly:</a:t>
            </a:r>
          </a:p>
          <a:p>
            <a:pPr algn="l"/>
            <a:r>
              <a:rPr lang="en-US" sz="3300" dirty="0">
                <a:latin typeface="Arial" panose="020B0604020202020204" pitchFamily="34" charset="0"/>
                <a:cs typeface="Arial" panose="020B0604020202020204" pitchFamily="34" charset="0"/>
              </a:rPr>
              <a:t>Curatorial Discretion</a:t>
            </a:r>
            <a:br>
              <a:rPr lang="en-US" sz="3300" dirty="0">
                <a:latin typeface="Arial" panose="020B0604020202020204" pitchFamily="34" charset="0"/>
                <a:cs typeface="Arial" panose="020B0604020202020204" pitchFamily="34" charset="0"/>
              </a:rPr>
            </a:br>
            <a:r>
              <a:rPr lang="en-US" sz="1350" dirty="0">
                <a:latin typeface="Arial" panose="020B0604020202020204" pitchFamily="34" charset="0"/>
                <a:cs typeface="Arial" panose="020B0604020202020204" pitchFamily="34" charset="0"/>
              </a:rPr>
              <a:t>(typically 58–60 in.)</a:t>
            </a:r>
          </a:p>
        </p:txBody>
      </p:sp>
      <p:sp>
        <p:nvSpPr>
          <p:cNvPr id="7" name="text 1">
            <a:extLst>
              <a:ext uri="{FF2B5EF4-FFF2-40B4-BE49-F238E27FC236}">
                <a16:creationId xmlns:a16="http://schemas.microsoft.com/office/drawing/2014/main" id="{494BE019-B6B5-1D67-F5D7-06192DC678DC}"/>
              </a:ext>
            </a:extLst>
          </p:cNvPr>
          <p:cNvSpPr txBox="1">
            <a:spLocks noGrp="1"/>
          </p:cNvSpPr>
          <p:nvPr>
            <p:ph type="title" idx="4294967295"/>
          </p:nvPr>
        </p:nvSpPr>
        <p:spPr>
          <a:xfrm>
            <a:off x="457200" y="735742"/>
            <a:ext cx="7483289" cy="1362972"/>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a:t>
            </a:r>
            <a:br>
              <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r>
              <a:rPr kumimoji="0" lang="en-US" sz="75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a:t>
            </a:r>
            <a:b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r>
              <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1. Hanging height for artwork</a:t>
            </a:r>
            <a:br>
              <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r>
              <a:rPr kumimoji="0" lang="en-US" sz="135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For this purpose, “hanging height” refers to the height of the center of an artwork.</a:t>
            </a:r>
            <a:endPar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2" name="Title">
            <a:extLst>
              <a:ext uri="{FF2B5EF4-FFF2-40B4-BE49-F238E27FC236}">
                <a16:creationId xmlns:a16="http://schemas.microsoft.com/office/drawing/2014/main" id="{B2EF97BC-452D-BBCE-F73F-25F7188C7019}"/>
              </a:ext>
            </a:extLst>
          </p:cNvPr>
          <p:cNvSpPr txBox="1">
            <a:spLocks/>
          </p:cNvSpPr>
          <p:nvPr/>
        </p:nvSpPr>
        <p:spPr>
          <a:xfrm>
            <a:off x="457200" y="735742"/>
            <a:ext cx="7483289" cy="511872"/>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300" dirty="0">
                <a:latin typeface="Arial" panose="020B0604020202020204" pitchFamily="34" charset="0"/>
                <a:cs typeface="Arial" panose="020B0604020202020204" pitchFamily="34" charset="0"/>
              </a:rPr>
              <a:t>What Did We Standardize?</a:t>
            </a:r>
          </a:p>
        </p:txBody>
      </p:sp>
      <p:sp>
        <p:nvSpPr>
          <p:cNvPr id="3" name="header">
            <a:extLst>
              <a:ext uri="{FF2B5EF4-FFF2-40B4-BE49-F238E27FC236}">
                <a16:creationId xmlns:a16="http://schemas.microsoft.com/office/drawing/2014/main" id="{1A06AA3A-E8ED-071A-969B-4C54E22B84CC}"/>
              </a:ext>
            </a:extLst>
          </p:cNvPr>
          <p:cNvSpPr txBox="1"/>
          <p:nvPr/>
        </p:nvSpPr>
        <p:spPr>
          <a:xfrm>
            <a:off x="457200" y="353312"/>
            <a:ext cx="5143500" cy="223138"/>
          </a:xfrm>
          <a:prstGeom prst="rect">
            <a:avLst/>
          </a:prstGeom>
          <a:noFill/>
        </p:spPr>
        <p:txBody>
          <a:bodyPr wrap="square" lIns="68580" tIns="34290" rIns="68580" bIns="34290" anchor="b">
            <a:spAutoFit/>
          </a:bodyPr>
          <a:lstStyle/>
          <a:p>
            <a:r>
              <a:rPr lang="en-US" sz="1010" dirty="0">
                <a:latin typeface="Arial"/>
                <a:ea typeface="Calibri"/>
                <a:cs typeface="Arial"/>
              </a:rPr>
              <a:t>Drafting the Guidelines – 3a. User Testing by Staff</a:t>
            </a:r>
            <a:endParaRPr lang="en-US" sz="1010" dirty="0"/>
          </a:p>
        </p:txBody>
      </p:sp>
    </p:spTree>
    <p:extLst>
      <p:ext uri="{BB962C8B-B14F-4D97-AF65-F5344CB8AC3E}">
        <p14:creationId xmlns:p14="http://schemas.microsoft.com/office/powerpoint/2010/main" val="11033613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AF2FD-4E8F-0665-F25A-7D8161CFB9D2}"/>
            </a:ext>
          </a:extLst>
        </p:cNvPr>
        <p:cNvGrpSpPr/>
        <p:nvPr/>
      </p:nvGrpSpPr>
      <p:grpSpPr>
        <a:xfrm>
          <a:off x="0" y="0"/>
          <a:ext cx="0" cy="0"/>
          <a:chOff x="0" y="0"/>
          <a:chExt cx="0" cy="0"/>
        </a:xfrm>
      </p:grpSpPr>
      <p:pic>
        <p:nvPicPr>
          <p:cNvPr id="3" name="logo" descr="black Walker Logo">
            <a:extLst>
              <a:ext uri="{FF2B5EF4-FFF2-40B4-BE49-F238E27FC236}">
                <a16:creationId xmlns:a16="http://schemas.microsoft.com/office/drawing/2014/main" id="{37F6C265-A786-419A-6094-19F420ABE0AE}"/>
              </a:ext>
            </a:extLst>
          </p:cNvPr>
          <p:cNvPicPr>
            <a:picLocks noChangeAspect="1"/>
          </p:cNvPicPr>
          <p:nvPr/>
        </p:nvPicPr>
        <p:blipFill>
          <a:blip r:embed="rId3"/>
          <a:stretch>
            <a:fillRect/>
          </a:stretch>
        </p:blipFill>
        <p:spPr>
          <a:xfrm>
            <a:off x="7767828" y="4766311"/>
            <a:ext cx="918972" cy="164102"/>
          </a:xfrm>
          <a:prstGeom prst="rect">
            <a:avLst/>
          </a:prstGeom>
        </p:spPr>
      </p:pic>
      <p:sp>
        <p:nvSpPr>
          <p:cNvPr id="7" name="table annotation">
            <a:extLst>
              <a:ext uri="{FF2B5EF4-FFF2-40B4-BE49-F238E27FC236}">
                <a16:creationId xmlns:a16="http://schemas.microsoft.com/office/drawing/2014/main" id="{5FD3AEF2-5D15-91B5-FD73-9EE7A39DBBBD}"/>
              </a:ext>
            </a:extLst>
          </p:cNvPr>
          <p:cNvSpPr txBox="1"/>
          <p:nvPr/>
        </p:nvSpPr>
        <p:spPr>
          <a:xfrm>
            <a:off x="5600700" y="4459184"/>
            <a:ext cx="2271021" cy="341632"/>
          </a:xfrm>
          <a:prstGeom prst="rect">
            <a:avLst/>
          </a:prstGeom>
          <a:noFill/>
        </p:spPr>
        <p:txBody>
          <a:bodyPr wrap="square" rtlCol="0">
            <a:spAutoFit/>
          </a:bodyPr>
          <a:lstStyle/>
          <a:p>
            <a:pPr>
              <a:lnSpc>
                <a:spcPct val="90000"/>
              </a:lnSpc>
            </a:pPr>
            <a:r>
              <a:rPr lang="en-US" sz="900" dirty="0">
                <a:latin typeface="Arial" panose="020B0604020202020204" pitchFamily="34" charset="0"/>
                <a:cs typeface="Arial" panose="020B0604020202020204" pitchFamily="34" charset="0"/>
              </a:rPr>
              <a:t>* Negative = unfavorable response;</a:t>
            </a:r>
          </a:p>
          <a:p>
            <a:pPr>
              <a:lnSpc>
                <a:spcPct val="90000"/>
              </a:lnSpc>
            </a:pPr>
            <a:r>
              <a:rPr lang="en-US" sz="900" dirty="0">
                <a:latin typeface="Arial" panose="020B0604020202020204" pitchFamily="34" charset="0"/>
                <a:cs typeface="Arial" panose="020B0604020202020204" pitchFamily="34" charset="0"/>
              </a:rPr>
              <a:t>  Positive = favorable response</a:t>
            </a:r>
          </a:p>
        </p:txBody>
      </p:sp>
      <p:graphicFrame>
        <p:nvGraphicFramePr>
          <p:cNvPr id="2" name="Table" descr="Table with three columns showing preferred hanging height. Hanging Height ranges from 54 inches to 64 inches and the right column is represented in shades of yellow demonstrating that the most people preferred 56-59 inches.">
            <a:extLst>
              <a:ext uri="{FF2B5EF4-FFF2-40B4-BE49-F238E27FC236}">
                <a16:creationId xmlns:a16="http://schemas.microsoft.com/office/drawing/2014/main" id="{ABF187B7-6A1F-ED12-E507-105F22CF7917}"/>
              </a:ext>
            </a:extLst>
          </p:cNvPr>
          <p:cNvGraphicFramePr>
            <a:graphicFrameLocks noGrp="1"/>
          </p:cNvGraphicFramePr>
          <p:nvPr>
            <p:extLst>
              <p:ext uri="{D42A27DB-BD31-4B8C-83A1-F6EECF244321}">
                <p14:modId xmlns:p14="http://schemas.microsoft.com/office/powerpoint/2010/main" val="3029841795"/>
              </p:ext>
            </p:extLst>
          </p:nvPr>
        </p:nvGraphicFramePr>
        <p:xfrm>
          <a:off x="514350" y="1373125"/>
          <a:ext cx="7124943" cy="3031501"/>
        </p:xfrm>
        <a:graphic>
          <a:graphicData uri="http://schemas.openxmlformats.org/drawingml/2006/table">
            <a:tbl>
              <a:tblPr firstRow="1" bandRow="1">
                <a:tableStyleId>{F2DE63D5-997A-4646-A377-4702673A728D}</a:tableStyleId>
              </a:tblPr>
              <a:tblGrid>
                <a:gridCol w="3088271">
                  <a:extLst>
                    <a:ext uri="{9D8B030D-6E8A-4147-A177-3AD203B41FA5}">
                      <a16:colId xmlns:a16="http://schemas.microsoft.com/office/drawing/2014/main" val="3706559069"/>
                    </a:ext>
                  </a:extLst>
                </a:gridCol>
                <a:gridCol w="1857737">
                  <a:extLst>
                    <a:ext uri="{9D8B030D-6E8A-4147-A177-3AD203B41FA5}">
                      <a16:colId xmlns:a16="http://schemas.microsoft.com/office/drawing/2014/main" val="1994331409"/>
                    </a:ext>
                  </a:extLst>
                </a:gridCol>
                <a:gridCol w="2178935">
                  <a:extLst>
                    <a:ext uri="{9D8B030D-6E8A-4147-A177-3AD203B41FA5}">
                      <a16:colId xmlns:a16="http://schemas.microsoft.com/office/drawing/2014/main" val="2440862818"/>
                    </a:ext>
                  </a:extLst>
                </a:gridCol>
              </a:tblGrid>
              <a:tr h="315191">
                <a:tc>
                  <a:txBody>
                    <a:bodyPr/>
                    <a:lstStyle/>
                    <a:p>
                      <a:pPr algn="ctr"/>
                      <a:r>
                        <a:rPr lang="en-US" sz="1000" dirty="0">
                          <a:solidFill>
                            <a:schemeClr val="tx1"/>
                          </a:solidFill>
                        </a:rPr>
                        <a:t>Letter Assigned to Each Artwork</a:t>
                      </a:r>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000" dirty="0">
                          <a:solidFill>
                            <a:schemeClr val="tx1"/>
                          </a:solidFill>
                        </a:rPr>
                        <a:t>Hanging Height</a:t>
                      </a:r>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000" dirty="0">
                          <a:solidFill>
                            <a:schemeClr val="tx1"/>
                          </a:solidFill>
                        </a:rPr>
                        <a:t>Reaction to Height *</a:t>
                      </a:r>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11315677"/>
                  </a:ext>
                </a:extLst>
              </a:tr>
              <a:tr h="271631">
                <a:tc>
                  <a:txBody>
                    <a:bodyPr/>
                    <a:lstStyle/>
                    <a:p>
                      <a:pPr algn="ctr"/>
                      <a:r>
                        <a:rPr lang="en-US" sz="1000" dirty="0"/>
                        <a:t>B</a:t>
                      </a:r>
                      <a:endParaRPr lang="en-US" sz="1000" dirty="0">
                        <a:latin typeface="Arial" panose="020B0604020202020204" pitchFamily="34" charset="0"/>
                        <a:cs typeface="Arial" panose="020B0604020202020204" pitchFamily="34"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000" dirty="0"/>
                        <a:t>54 in.</a:t>
                      </a:r>
                      <a:endParaRPr lang="en-US" sz="1000" dirty="0">
                        <a:latin typeface="Arial" panose="020B0604020202020204" pitchFamily="34" charset="0"/>
                        <a:cs typeface="Arial" panose="020B0604020202020204" pitchFamily="34"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000" dirty="0"/>
                        <a:t>-1</a:t>
                      </a:r>
                      <a:endParaRPr lang="en-US" sz="1000" dirty="0">
                        <a:latin typeface="Arial" panose="020B0604020202020204" pitchFamily="34" charset="0"/>
                        <a:cs typeface="Arial" panose="020B0604020202020204" pitchFamily="34"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623086125"/>
                  </a:ext>
                </a:extLst>
              </a:tr>
              <a:tr h="271631">
                <a:tc>
                  <a:txBody>
                    <a:bodyPr/>
                    <a:lstStyle/>
                    <a:p>
                      <a:pPr algn="ctr"/>
                      <a:r>
                        <a:rPr lang="en-US" sz="1000" dirty="0"/>
                        <a:t>F</a:t>
                      </a:r>
                      <a:endParaRPr lang="en-US" sz="1000" dirty="0">
                        <a:latin typeface="Arial" panose="020B0604020202020204" pitchFamily="34" charset="0"/>
                        <a:cs typeface="Arial" panose="020B0604020202020204" pitchFamily="34"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000" dirty="0"/>
                        <a:t>55 in.</a:t>
                      </a:r>
                      <a:endParaRPr lang="en-US" sz="1000" dirty="0">
                        <a:latin typeface="Arial" panose="020B0604020202020204" pitchFamily="34" charset="0"/>
                        <a:cs typeface="Arial" panose="020B0604020202020204" pitchFamily="34"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000" dirty="0"/>
                        <a:t>-3</a:t>
                      </a:r>
                      <a:endParaRPr lang="en-US" sz="1000" dirty="0">
                        <a:latin typeface="Arial" panose="020B0604020202020204" pitchFamily="34" charset="0"/>
                        <a:cs typeface="Arial" panose="020B0604020202020204" pitchFamily="34"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052015157"/>
                  </a:ext>
                </a:extLst>
              </a:tr>
              <a:tr h="271631">
                <a:tc>
                  <a:txBody>
                    <a:bodyPr/>
                    <a:lstStyle/>
                    <a:p>
                      <a:pPr algn="ctr"/>
                      <a:r>
                        <a:rPr lang="en-US" sz="1000" dirty="0"/>
                        <a:t>D</a:t>
                      </a:r>
                      <a:endParaRPr lang="en-US" sz="1000" dirty="0">
                        <a:latin typeface="Arial" panose="020B0604020202020204" pitchFamily="34" charset="0"/>
                        <a:cs typeface="Arial" panose="020B0604020202020204" pitchFamily="34"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000" b="1" dirty="0"/>
                        <a:t>56 in.</a:t>
                      </a:r>
                      <a:endParaRPr lang="en-US" sz="1000" b="1" dirty="0">
                        <a:latin typeface="Arial" panose="020B0604020202020204" pitchFamily="34" charset="0"/>
                        <a:cs typeface="Arial" panose="020B0604020202020204" pitchFamily="34"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000" dirty="0"/>
                        <a:t>7</a:t>
                      </a:r>
                      <a:endParaRPr lang="en-US" sz="1000" dirty="0">
                        <a:latin typeface="Arial" panose="020B0604020202020204" pitchFamily="34" charset="0"/>
                        <a:cs typeface="Arial" panose="020B0604020202020204" pitchFamily="34"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777033404"/>
                  </a:ext>
                </a:extLst>
              </a:tr>
              <a:tr h="271631">
                <a:tc>
                  <a:txBody>
                    <a:bodyPr/>
                    <a:lstStyle/>
                    <a:p>
                      <a:pPr algn="ctr"/>
                      <a:r>
                        <a:rPr lang="en-US" sz="1000" dirty="0"/>
                        <a:t>I</a:t>
                      </a:r>
                      <a:endParaRPr lang="en-US" sz="1000" dirty="0">
                        <a:latin typeface="Arial" panose="020B0604020202020204" pitchFamily="34" charset="0"/>
                        <a:cs typeface="Arial" panose="020B0604020202020204" pitchFamily="34"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000" b="1" dirty="0"/>
                        <a:t>57 in.</a:t>
                      </a:r>
                      <a:endParaRPr lang="en-US" sz="1000" b="1" dirty="0">
                        <a:latin typeface="Arial" panose="020B0604020202020204" pitchFamily="34" charset="0"/>
                        <a:cs typeface="Arial" panose="020B0604020202020204" pitchFamily="34"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000" dirty="0"/>
                        <a:t>7</a:t>
                      </a:r>
                      <a:endParaRPr lang="en-US" sz="1000" dirty="0">
                        <a:latin typeface="Arial" panose="020B0604020202020204" pitchFamily="34" charset="0"/>
                        <a:cs typeface="Arial" panose="020B0604020202020204" pitchFamily="34"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649298044"/>
                  </a:ext>
                </a:extLst>
              </a:tr>
              <a:tr h="271631">
                <a:tc>
                  <a:txBody>
                    <a:bodyPr/>
                    <a:lstStyle/>
                    <a:p>
                      <a:pPr algn="ctr"/>
                      <a:r>
                        <a:rPr lang="en-US" sz="1000" dirty="0"/>
                        <a:t>A</a:t>
                      </a:r>
                      <a:endParaRPr lang="en-US" sz="1000" dirty="0">
                        <a:latin typeface="Arial" panose="020B0604020202020204" pitchFamily="34" charset="0"/>
                        <a:cs typeface="Arial" panose="020B0604020202020204" pitchFamily="34"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000" b="1" dirty="0"/>
                        <a:t>59 in.</a:t>
                      </a:r>
                      <a:endParaRPr lang="en-US" sz="1000" b="1" dirty="0">
                        <a:latin typeface="Arial" panose="020B0604020202020204" pitchFamily="34" charset="0"/>
                        <a:cs typeface="Arial" panose="020B0604020202020204" pitchFamily="34"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000" dirty="0"/>
                        <a:t>7</a:t>
                      </a:r>
                      <a:endParaRPr lang="en-US" sz="1000" dirty="0">
                        <a:latin typeface="Arial" panose="020B0604020202020204" pitchFamily="34" charset="0"/>
                        <a:cs typeface="Arial" panose="020B0604020202020204" pitchFamily="34"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319082036"/>
                  </a:ext>
                </a:extLst>
              </a:tr>
              <a:tr h="271631">
                <a:tc>
                  <a:txBody>
                    <a:bodyPr/>
                    <a:lstStyle/>
                    <a:p>
                      <a:pPr algn="ctr"/>
                      <a:r>
                        <a:rPr lang="en-US" sz="1000" dirty="0"/>
                        <a:t>C</a:t>
                      </a:r>
                      <a:endParaRPr lang="en-US" sz="1000" dirty="0">
                        <a:latin typeface="Arial" panose="020B0604020202020204" pitchFamily="34" charset="0"/>
                        <a:cs typeface="Arial" panose="020B0604020202020204" pitchFamily="34"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000" dirty="0"/>
                        <a:t>60 in.</a:t>
                      </a:r>
                      <a:endParaRPr lang="en-US" sz="1000" dirty="0">
                        <a:latin typeface="Arial" panose="020B0604020202020204" pitchFamily="34" charset="0"/>
                        <a:cs typeface="Arial" panose="020B0604020202020204" pitchFamily="34"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000" dirty="0"/>
                        <a:t>3</a:t>
                      </a:r>
                      <a:endParaRPr lang="en-US" sz="1000" dirty="0">
                        <a:latin typeface="Arial" panose="020B0604020202020204" pitchFamily="34" charset="0"/>
                        <a:cs typeface="Arial" panose="020B0604020202020204" pitchFamily="34"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061040493"/>
                  </a:ext>
                </a:extLst>
              </a:tr>
              <a:tr h="271631">
                <a:tc>
                  <a:txBody>
                    <a:bodyPr/>
                    <a:lstStyle/>
                    <a:p>
                      <a:pPr algn="ctr"/>
                      <a:r>
                        <a:rPr lang="en-US" sz="1000" dirty="0"/>
                        <a:t>E</a:t>
                      </a:r>
                      <a:endParaRPr lang="en-US" sz="1000" dirty="0">
                        <a:latin typeface="Arial" panose="020B0604020202020204" pitchFamily="34" charset="0"/>
                        <a:cs typeface="Arial" panose="020B0604020202020204" pitchFamily="34"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000" dirty="0"/>
                        <a:t>61 in.</a:t>
                      </a:r>
                      <a:endParaRPr lang="en-US" sz="1000" dirty="0">
                        <a:latin typeface="Arial" panose="020B0604020202020204" pitchFamily="34" charset="0"/>
                        <a:cs typeface="Arial" panose="020B0604020202020204" pitchFamily="34"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000" dirty="0"/>
                        <a:t>1</a:t>
                      </a:r>
                      <a:endParaRPr lang="en-US" sz="1000" dirty="0">
                        <a:latin typeface="Arial" panose="020B0604020202020204" pitchFamily="34" charset="0"/>
                        <a:cs typeface="Arial" panose="020B0604020202020204" pitchFamily="34"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184012569"/>
                  </a:ext>
                </a:extLst>
              </a:tr>
              <a:tr h="271631">
                <a:tc>
                  <a:txBody>
                    <a:bodyPr/>
                    <a:lstStyle/>
                    <a:p>
                      <a:pPr algn="ctr"/>
                      <a:r>
                        <a:rPr lang="en-US" sz="1000" dirty="0"/>
                        <a:t>G</a:t>
                      </a:r>
                      <a:endParaRPr lang="en-US" sz="1000" dirty="0">
                        <a:latin typeface="Arial" panose="020B0604020202020204" pitchFamily="34" charset="0"/>
                        <a:cs typeface="Arial" panose="020B0604020202020204" pitchFamily="34"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000" dirty="0"/>
                        <a:t>62 in.</a:t>
                      </a:r>
                      <a:endParaRPr lang="en-US" sz="1000" dirty="0">
                        <a:latin typeface="Arial" panose="020B0604020202020204" pitchFamily="34" charset="0"/>
                        <a:cs typeface="Arial" panose="020B0604020202020204" pitchFamily="34"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000" dirty="0"/>
                        <a:t>-3</a:t>
                      </a:r>
                      <a:endParaRPr lang="en-US" sz="1000" dirty="0">
                        <a:latin typeface="Arial" panose="020B0604020202020204" pitchFamily="34" charset="0"/>
                        <a:cs typeface="Arial" panose="020B0604020202020204" pitchFamily="34"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5551380"/>
                  </a:ext>
                </a:extLst>
              </a:tr>
              <a:tr h="271631">
                <a:tc>
                  <a:txBody>
                    <a:bodyPr/>
                    <a:lstStyle/>
                    <a:p>
                      <a:pPr algn="ctr"/>
                      <a:r>
                        <a:rPr lang="en-US" sz="1000" dirty="0"/>
                        <a:t>J</a:t>
                      </a:r>
                      <a:endParaRPr lang="en-US" sz="1000" dirty="0">
                        <a:latin typeface="Arial" panose="020B0604020202020204" pitchFamily="34" charset="0"/>
                        <a:cs typeface="Arial" panose="020B0604020202020204" pitchFamily="34"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000" dirty="0"/>
                        <a:t>63 in.</a:t>
                      </a:r>
                      <a:endParaRPr lang="en-US" sz="1000" dirty="0">
                        <a:latin typeface="Arial" panose="020B0604020202020204" pitchFamily="34" charset="0"/>
                        <a:cs typeface="Arial" panose="020B0604020202020204" pitchFamily="34"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000" dirty="0"/>
                        <a:t>-5</a:t>
                      </a:r>
                      <a:endParaRPr lang="en-US" sz="1000" dirty="0">
                        <a:latin typeface="Arial" panose="020B0604020202020204" pitchFamily="34" charset="0"/>
                        <a:cs typeface="Arial" panose="020B0604020202020204" pitchFamily="34"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3893942"/>
                  </a:ext>
                </a:extLst>
              </a:tr>
              <a:tr h="271631">
                <a:tc>
                  <a:txBody>
                    <a:bodyPr/>
                    <a:lstStyle/>
                    <a:p>
                      <a:pPr algn="ctr"/>
                      <a:r>
                        <a:rPr lang="en-US" sz="1000" dirty="0"/>
                        <a:t>H</a:t>
                      </a:r>
                      <a:endParaRPr lang="en-US" sz="1000" dirty="0">
                        <a:latin typeface="Arial" panose="020B0604020202020204" pitchFamily="34" charset="0"/>
                        <a:cs typeface="Arial" panose="020B0604020202020204" pitchFamily="34"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000" dirty="0"/>
                        <a:t>64 in.</a:t>
                      </a:r>
                      <a:endParaRPr lang="en-US" sz="1000" dirty="0">
                        <a:latin typeface="Arial" panose="020B0604020202020204" pitchFamily="34" charset="0"/>
                        <a:cs typeface="Arial" panose="020B0604020202020204" pitchFamily="34"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000" dirty="0"/>
                        <a:t>-7</a:t>
                      </a:r>
                      <a:endParaRPr lang="en-US" sz="1000" dirty="0">
                        <a:latin typeface="Arial" panose="020B0604020202020204" pitchFamily="34" charset="0"/>
                        <a:cs typeface="Arial" panose="020B0604020202020204" pitchFamily="34"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8792940"/>
                  </a:ext>
                </a:extLst>
              </a:tr>
            </a:tbl>
          </a:graphicData>
        </a:graphic>
      </p:graphicFrame>
      <p:sp>
        <p:nvSpPr>
          <p:cNvPr id="5" name="Title">
            <a:extLst>
              <a:ext uri="{FF2B5EF4-FFF2-40B4-BE49-F238E27FC236}">
                <a16:creationId xmlns:a16="http://schemas.microsoft.com/office/drawing/2014/main" id="{82947DA6-B9F0-DAC4-8D99-0377F7240CDD}"/>
              </a:ext>
            </a:extLst>
          </p:cNvPr>
          <p:cNvSpPr txBox="1">
            <a:spLocks noGrp="1"/>
          </p:cNvSpPr>
          <p:nvPr>
            <p:ph type="title" idx="4294967295"/>
          </p:nvPr>
        </p:nvSpPr>
        <p:spPr>
          <a:xfrm>
            <a:off x="457200" y="738871"/>
            <a:ext cx="8172450" cy="504658"/>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What Did We Standardize? </a:t>
            </a:r>
            <a:r>
              <a:rPr kumimoji="0" lang="en-US" sz="33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1 of 3</a:t>
            </a:r>
          </a:p>
        </p:txBody>
      </p:sp>
      <p:sp>
        <p:nvSpPr>
          <p:cNvPr id="4" name="header">
            <a:extLst>
              <a:ext uri="{FF2B5EF4-FFF2-40B4-BE49-F238E27FC236}">
                <a16:creationId xmlns:a16="http://schemas.microsoft.com/office/drawing/2014/main" id="{FB401E7E-FE84-6067-622A-075D01B55767}"/>
              </a:ext>
            </a:extLst>
          </p:cNvPr>
          <p:cNvSpPr txBox="1"/>
          <p:nvPr/>
        </p:nvSpPr>
        <p:spPr>
          <a:xfrm>
            <a:off x="457200" y="353312"/>
            <a:ext cx="5143500" cy="223138"/>
          </a:xfrm>
          <a:prstGeom prst="rect">
            <a:avLst/>
          </a:prstGeom>
          <a:noFill/>
        </p:spPr>
        <p:txBody>
          <a:bodyPr wrap="square" lIns="68580" tIns="34290" rIns="68580" bIns="34290" anchor="b">
            <a:spAutoFit/>
          </a:bodyPr>
          <a:lstStyle/>
          <a:p>
            <a:r>
              <a:rPr lang="en-US" sz="1010" dirty="0">
                <a:latin typeface="Arial"/>
                <a:ea typeface="Calibri"/>
                <a:cs typeface="Arial"/>
              </a:rPr>
              <a:t>Drafting the Guidelines – 3a. User Testing by Staff</a:t>
            </a:r>
            <a:endParaRPr lang="en-US" sz="1010" dirty="0"/>
          </a:p>
        </p:txBody>
      </p:sp>
    </p:spTree>
    <p:extLst>
      <p:ext uri="{BB962C8B-B14F-4D97-AF65-F5344CB8AC3E}">
        <p14:creationId xmlns:p14="http://schemas.microsoft.com/office/powerpoint/2010/main" val="6744095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57608-96D5-E353-800F-1C5714B13C9A}"/>
            </a:ext>
          </a:extLst>
        </p:cNvPr>
        <p:cNvGrpSpPr/>
        <p:nvPr/>
      </p:nvGrpSpPr>
      <p:grpSpPr>
        <a:xfrm>
          <a:off x="0" y="0"/>
          <a:ext cx="0" cy="0"/>
          <a:chOff x="0" y="0"/>
          <a:chExt cx="0" cy="0"/>
        </a:xfrm>
      </p:grpSpPr>
      <p:pic>
        <p:nvPicPr>
          <p:cNvPr id="3" name="logo" descr="black Walker Logo">
            <a:extLst>
              <a:ext uri="{FF2B5EF4-FFF2-40B4-BE49-F238E27FC236}">
                <a16:creationId xmlns:a16="http://schemas.microsoft.com/office/drawing/2014/main" id="{E8CFB840-813C-9075-181B-6D72466D3421}"/>
              </a:ext>
            </a:extLst>
          </p:cNvPr>
          <p:cNvPicPr>
            <a:picLocks noChangeAspect="1"/>
          </p:cNvPicPr>
          <p:nvPr/>
        </p:nvPicPr>
        <p:blipFill>
          <a:blip r:embed="rId2"/>
          <a:stretch>
            <a:fillRect/>
          </a:stretch>
        </p:blipFill>
        <p:spPr>
          <a:xfrm>
            <a:off x="7767828" y="4766311"/>
            <a:ext cx="918972" cy="164102"/>
          </a:xfrm>
          <a:prstGeom prst="rect">
            <a:avLst/>
          </a:prstGeom>
        </p:spPr>
      </p:pic>
      <p:sp>
        <p:nvSpPr>
          <p:cNvPr id="5" name="Title">
            <a:extLst>
              <a:ext uri="{FF2B5EF4-FFF2-40B4-BE49-F238E27FC236}">
                <a16:creationId xmlns:a16="http://schemas.microsoft.com/office/drawing/2014/main" id="{271472A6-98DB-6902-9175-646BEE4A56E5}"/>
              </a:ext>
            </a:extLst>
          </p:cNvPr>
          <p:cNvSpPr txBox="1">
            <a:spLocks noGrp="1"/>
          </p:cNvSpPr>
          <p:nvPr>
            <p:ph type="title" idx="4294967295"/>
          </p:nvPr>
        </p:nvSpPr>
        <p:spPr>
          <a:xfrm>
            <a:off x="457200" y="738870"/>
            <a:ext cx="8172450" cy="922627"/>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What Did We Standardize?</a:t>
            </a:r>
            <a:br>
              <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r>
              <a:rPr kumimoji="0" lang="en-US" sz="75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a:t>
            </a:r>
            <a:b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r>
              <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2. Text size for different types of labels</a:t>
            </a:r>
            <a:br>
              <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r>
              <a:rPr kumimoji="0" lang="en-US" sz="75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a:t>
            </a:r>
            <a:br>
              <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b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br>
              <a:rPr kumimoji="0" lang="en-US" sz="1500" b="0" i="0" u="none" strike="noStrike" kern="1200" cap="none" spc="0" normalizeH="0" baseline="0" noProof="0" dirty="0">
                <a:ln>
                  <a:noFill/>
                </a:ln>
                <a:solidFill>
                  <a:schemeClr val="tx1"/>
                </a:solidFill>
                <a:effectLst/>
                <a:uLnTx/>
                <a:uFillTx/>
                <a:latin typeface="+mj-lt"/>
                <a:ea typeface="+mj-ea"/>
                <a:cs typeface="+mj-cs"/>
              </a:rPr>
            </a:br>
            <a:br>
              <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endPar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2" name="header">
            <a:extLst>
              <a:ext uri="{FF2B5EF4-FFF2-40B4-BE49-F238E27FC236}">
                <a16:creationId xmlns:a16="http://schemas.microsoft.com/office/drawing/2014/main" id="{D33304B3-8F2A-3153-6EF2-AB87D4C4DA09}"/>
              </a:ext>
            </a:extLst>
          </p:cNvPr>
          <p:cNvSpPr txBox="1"/>
          <p:nvPr/>
        </p:nvSpPr>
        <p:spPr>
          <a:xfrm>
            <a:off x="457200" y="353312"/>
            <a:ext cx="5143500" cy="223138"/>
          </a:xfrm>
          <a:prstGeom prst="rect">
            <a:avLst/>
          </a:prstGeom>
          <a:noFill/>
        </p:spPr>
        <p:txBody>
          <a:bodyPr wrap="square" lIns="68580" tIns="34290" rIns="68580" bIns="34290" anchor="b">
            <a:spAutoFit/>
          </a:bodyPr>
          <a:lstStyle/>
          <a:p>
            <a:r>
              <a:rPr lang="en-US" sz="1010" dirty="0">
                <a:latin typeface="Arial"/>
                <a:ea typeface="Calibri"/>
                <a:cs typeface="Arial"/>
              </a:rPr>
              <a:t>Drafting the Guidelines – 3a. User Testing by Staff</a:t>
            </a:r>
            <a:endParaRPr lang="en-US" sz="1010" dirty="0"/>
          </a:p>
        </p:txBody>
      </p:sp>
    </p:spTree>
    <p:extLst>
      <p:ext uri="{BB962C8B-B14F-4D97-AF65-F5344CB8AC3E}">
        <p14:creationId xmlns:p14="http://schemas.microsoft.com/office/powerpoint/2010/main" val="28151144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descr="Two groupings of labels installed on a wall.">
            <a:extLst>
              <a:ext uri="{FF2B5EF4-FFF2-40B4-BE49-F238E27FC236}">
                <a16:creationId xmlns:a16="http://schemas.microsoft.com/office/drawing/2014/main" id="{1214DA92-F2B3-CB58-242D-7110CE569A5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43855" y="-3962968"/>
            <a:ext cx="9431710" cy="14127480"/>
          </a:xfrm>
          <a:prstGeom prst="rect">
            <a:avLst/>
          </a:prstGeom>
        </p:spPr>
      </p:pic>
      <p:sp>
        <p:nvSpPr>
          <p:cNvPr id="6" name="image description">
            <a:extLst>
              <a:ext uri="{FF2B5EF4-FFF2-40B4-BE49-F238E27FC236}">
                <a16:creationId xmlns:a16="http://schemas.microsoft.com/office/drawing/2014/main" id="{0003EB38-8A03-00E2-2ADA-786F14EFFD5A}"/>
              </a:ext>
            </a:extLst>
          </p:cNvPr>
          <p:cNvSpPr txBox="1">
            <a:spLocks noGrp="1"/>
          </p:cNvSpPr>
          <p:nvPr>
            <p:ph type="title" idx="4294967295"/>
          </p:nvPr>
        </p:nvSpPr>
        <p:spPr>
          <a:xfrm>
            <a:off x="260350" y="4735513"/>
            <a:ext cx="8883650" cy="185737"/>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 Facilitated Gallery Experience—Label Size, 2022. Photo: Eric Mueller.</a:t>
            </a:r>
          </a:p>
        </p:txBody>
      </p:sp>
      <p:pic>
        <p:nvPicPr>
          <p:cNvPr id="7" name="logo" descr="black Walker Logo">
            <a:extLst>
              <a:ext uri="{FF2B5EF4-FFF2-40B4-BE49-F238E27FC236}">
                <a16:creationId xmlns:a16="http://schemas.microsoft.com/office/drawing/2014/main" id="{EA08E3E8-0BCF-9A3E-ABE5-2A2313AC588B}"/>
              </a:ext>
            </a:extLst>
          </p:cNvPr>
          <p:cNvPicPr>
            <a:picLocks noChangeAspect="1"/>
          </p:cNvPicPr>
          <p:nvPr/>
        </p:nvPicPr>
        <p:blipFill>
          <a:blip r:embed="rId3"/>
          <a:stretch>
            <a:fillRect/>
          </a:stretch>
        </p:blipFill>
        <p:spPr>
          <a:xfrm>
            <a:off x="7767828" y="4766311"/>
            <a:ext cx="918972" cy="164102"/>
          </a:xfrm>
          <a:prstGeom prst="rect">
            <a:avLst/>
          </a:prstGeom>
        </p:spPr>
      </p:pic>
    </p:spTree>
    <p:extLst>
      <p:ext uri="{BB962C8B-B14F-4D97-AF65-F5344CB8AC3E}">
        <p14:creationId xmlns:p14="http://schemas.microsoft.com/office/powerpoint/2010/main" val="3624352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F83ED-3715-AA10-AA30-9BA0E8592A17}"/>
            </a:ext>
          </a:extLst>
        </p:cNvPr>
        <p:cNvGrpSpPr/>
        <p:nvPr/>
      </p:nvGrpSpPr>
      <p:grpSpPr>
        <a:xfrm>
          <a:off x="0" y="0"/>
          <a:ext cx="0" cy="0"/>
          <a:chOff x="0" y="0"/>
          <a:chExt cx="0" cy="0"/>
        </a:xfrm>
      </p:grpSpPr>
      <p:pic>
        <p:nvPicPr>
          <p:cNvPr id="8" name="logo" descr="Walker Logo">
            <a:extLst>
              <a:ext uri="{FF2B5EF4-FFF2-40B4-BE49-F238E27FC236}">
                <a16:creationId xmlns:a16="http://schemas.microsoft.com/office/drawing/2014/main" id="{25EB6CD9-C87E-7891-8F61-F0003343BC9E}"/>
              </a:ext>
            </a:extLst>
          </p:cNvPr>
          <p:cNvPicPr>
            <a:picLocks noChangeAspect="1"/>
          </p:cNvPicPr>
          <p:nvPr/>
        </p:nvPicPr>
        <p:blipFill>
          <a:blip r:embed="rId3"/>
          <a:stretch>
            <a:fillRect/>
          </a:stretch>
        </p:blipFill>
        <p:spPr>
          <a:xfrm>
            <a:off x="7767828" y="4766311"/>
            <a:ext cx="918972" cy="164102"/>
          </a:xfrm>
          <a:prstGeom prst="rect">
            <a:avLst/>
          </a:prstGeom>
        </p:spPr>
      </p:pic>
      <p:sp>
        <p:nvSpPr>
          <p:cNvPr id="5" name="Title">
            <a:extLst>
              <a:ext uri="{FF2B5EF4-FFF2-40B4-BE49-F238E27FC236}">
                <a16:creationId xmlns:a16="http://schemas.microsoft.com/office/drawing/2014/main" id="{3030A706-F1B3-65A7-C0C7-93686209F22B}"/>
              </a:ext>
            </a:extLst>
          </p:cNvPr>
          <p:cNvSpPr>
            <a:spLocks noGrp="1"/>
          </p:cNvSpPr>
          <p:nvPr>
            <p:ph type="ctrTitle"/>
          </p:nvPr>
        </p:nvSpPr>
        <p:spPr>
          <a:xfrm>
            <a:off x="458766" y="741173"/>
            <a:ext cx="8686801" cy="2909455"/>
          </a:xfrm>
          <a:noFill/>
        </p:spPr>
        <p:txBody>
          <a:bodyPr anchor="t">
            <a:noAutofit/>
          </a:bodyPr>
          <a:lstStyle/>
          <a:p>
            <a:pPr algn="l"/>
            <a:r>
              <a:rPr lang="en-US" sz="3300" dirty="0">
                <a:latin typeface="Arial" panose="020B0604020202020204" pitchFamily="34" charset="0"/>
                <a:ea typeface="Calibri"/>
                <a:cs typeface="Arial" panose="020B0604020202020204" pitchFamily="34" charset="0"/>
              </a:rPr>
              <a:t>Accessibility at the Walker:</a:t>
            </a:r>
            <a:br>
              <a:rPr lang="en-US" sz="3300" dirty="0">
                <a:latin typeface="Arial" panose="020B0604020202020204" pitchFamily="34" charset="0"/>
                <a:ea typeface="Calibri"/>
                <a:cs typeface="Arial" panose="020B0604020202020204" pitchFamily="34" charset="0"/>
              </a:rPr>
            </a:br>
            <a:r>
              <a:rPr lang="en-US" sz="1650" dirty="0">
                <a:latin typeface="Arial" panose="020B0604020202020204" pitchFamily="34" charset="0"/>
                <a:ea typeface="Calibri"/>
                <a:cs typeface="Arial" panose="020B0604020202020204" pitchFamily="34" charset="0"/>
              </a:rPr>
              <a:t> </a:t>
            </a:r>
            <a:br>
              <a:rPr lang="en-US" sz="3300" dirty="0">
                <a:latin typeface="Arial" panose="020B0604020202020204" pitchFamily="34" charset="0"/>
                <a:ea typeface="Calibri"/>
                <a:cs typeface="Arial" panose="020B0604020202020204" pitchFamily="34" charset="0"/>
              </a:rPr>
            </a:br>
            <a:r>
              <a:rPr lang="en-US" sz="3300" dirty="0">
                <a:latin typeface="Arial" panose="020B0604020202020204" pitchFamily="34" charset="0"/>
                <a:ea typeface="Calibri"/>
                <a:cs typeface="Arial" panose="020B0604020202020204" pitchFamily="34" charset="0"/>
              </a:rPr>
              <a:t>The Walker defines accessibility as </a:t>
            </a:r>
            <a:br>
              <a:rPr lang="en-US" sz="3300" dirty="0">
                <a:latin typeface="Arial" panose="020B0604020202020204" pitchFamily="34" charset="0"/>
                <a:ea typeface="Calibri"/>
                <a:cs typeface="Arial" panose="020B0604020202020204" pitchFamily="34" charset="0"/>
              </a:rPr>
            </a:br>
            <a:r>
              <a:rPr lang="en-US" sz="3300" dirty="0">
                <a:latin typeface="Arial" panose="020B0604020202020204" pitchFamily="34" charset="0"/>
                <a:ea typeface="Calibri"/>
                <a:cs typeface="Arial" panose="020B0604020202020204" pitchFamily="34" charset="0"/>
              </a:rPr>
              <a:t>a process of collaboration between individuals, communities, and institutions </a:t>
            </a:r>
            <a:br>
              <a:rPr lang="en-US" sz="3300" dirty="0">
                <a:latin typeface="Arial" panose="020B0604020202020204" pitchFamily="34" charset="0"/>
                <a:ea typeface="Calibri"/>
                <a:cs typeface="Arial" panose="020B0604020202020204" pitchFamily="34" charset="0"/>
              </a:rPr>
            </a:br>
            <a:r>
              <a:rPr lang="en-US" sz="3300" dirty="0">
                <a:latin typeface="Arial" panose="020B0604020202020204" pitchFamily="34" charset="0"/>
                <a:ea typeface="Calibri"/>
                <a:cs typeface="Arial" panose="020B0604020202020204" pitchFamily="34" charset="0"/>
              </a:rPr>
              <a:t>to make sure everyone has the resources they need to participate equitably.</a:t>
            </a:r>
            <a:br>
              <a:rPr lang="en-US" sz="3300" dirty="0">
                <a:latin typeface="Arial" panose="020B0604020202020204" pitchFamily="34" charset="0"/>
                <a:cs typeface="Arial" panose="020B0604020202020204" pitchFamily="34" charset="0"/>
              </a:rPr>
            </a:br>
            <a:endParaRPr lang="en-US" sz="3300" dirty="0">
              <a:latin typeface="Arial" panose="020B0604020202020204" pitchFamily="34" charset="0"/>
              <a:ea typeface="Calibri"/>
              <a:cs typeface="Arial" panose="020B0604020202020204" pitchFamily="34" charset="0"/>
            </a:endParaRPr>
          </a:p>
        </p:txBody>
      </p:sp>
      <p:sp>
        <p:nvSpPr>
          <p:cNvPr id="9" name="header">
            <a:extLst>
              <a:ext uri="{FF2B5EF4-FFF2-40B4-BE49-F238E27FC236}">
                <a16:creationId xmlns:a16="http://schemas.microsoft.com/office/drawing/2014/main" id="{7A695C07-17BB-96AE-7822-02076984FA37}"/>
              </a:ext>
            </a:extLst>
          </p:cNvPr>
          <p:cNvSpPr txBox="1"/>
          <p:nvPr/>
        </p:nvSpPr>
        <p:spPr>
          <a:xfrm>
            <a:off x="457200" y="347491"/>
            <a:ext cx="5143500" cy="248209"/>
          </a:xfrm>
          <a:prstGeom prst="rect">
            <a:avLst/>
          </a:prstGeom>
          <a:noFill/>
        </p:spPr>
        <p:txBody>
          <a:bodyPr wrap="square" anchor="b">
            <a:spAutoFit/>
          </a:bodyPr>
          <a:lstStyle/>
          <a:p>
            <a:r>
              <a:rPr lang="en-US" sz="1013" dirty="0">
                <a:latin typeface="Arial" panose="020B0604020202020204" pitchFamily="34" charset="0"/>
                <a:ea typeface="Calibri"/>
                <a:cs typeface="Arial" panose="020B0604020202020204" pitchFamily="34" charset="0"/>
              </a:rPr>
              <a:t>Installation Guidelines for Accessible and Inclusive Exhibitions</a:t>
            </a:r>
            <a:endParaRPr lang="en-US" sz="1013" dirty="0"/>
          </a:p>
        </p:txBody>
      </p:sp>
    </p:spTree>
    <p:extLst>
      <p:ext uri="{BB962C8B-B14F-4D97-AF65-F5344CB8AC3E}">
        <p14:creationId xmlns:p14="http://schemas.microsoft.com/office/powerpoint/2010/main" val="2322403867"/>
      </p:ext>
    </p:extLst>
  </p:cSld>
  <p:clrMapOvr>
    <a:masterClrMapping/>
  </p:clrMapOvr>
  <p:extLst>
    <p:ext uri="{6950BFC3-D8DA-4A85-94F7-54DA5524770B}">
      <p188:commentRel xmlns:p188="http://schemas.microsoft.com/office/powerpoint/2018/8/main" r:id="rId2"/>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A3ADE-34D6-DE38-C3DC-F8D1965E2B6F}"/>
            </a:ext>
          </a:extLst>
        </p:cNvPr>
        <p:cNvGrpSpPr/>
        <p:nvPr/>
      </p:nvGrpSpPr>
      <p:grpSpPr>
        <a:xfrm>
          <a:off x="0" y="0"/>
          <a:ext cx="0" cy="0"/>
          <a:chOff x="0" y="0"/>
          <a:chExt cx="0" cy="0"/>
        </a:xfrm>
      </p:grpSpPr>
      <p:pic>
        <p:nvPicPr>
          <p:cNvPr id="5" name="logo" descr="black Walker Logo">
            <a:extLst>
              <a:ext uri="{FF2B5EF4-FFF2-40B4-BE49-F238E27FC236}">
                <a16:creationId xmlns:a16="http://schemas.microsoft.com/office/drawing/2014/main" id="{0201FAF0-DC6B-0EF6-1073-EC20A96B88D7}"/>
              </a:ext>
            </a:extLst>
          </p:cNvPr>
          <p:cNvPicPr>
            <a:picLocks noChangeAspect="1"/>
          </p:cNvPicPr>
          <p:nvPr/>
        </p:nvPicPr>
        <p:blipFill>
          <a:blip r:embed="rId2"/>
          <a:stretch>
            <a:fillRect/>
          </a:stretch>
        </p:blipFill>
        <p:spPr>
          <a:xfrm>
            <a:off x="7767828" y="4766311"/>
            <a:ext cx="918972" cy="164102"/>
          </a:xfrm>
          <a:prstGeom prst="rect">
            <a:avLst/>
          </a:prstGeom>
        </p:spPr>
      </p:pic>
      <p:sp>
        <p:nvSpPr>
          <p:cNvPr id="12" name="text 1">
            <a:extLst>
              <a:ext uri="{FF2B5EF4-FFF2-40B4-BE49-F238E27FC236}">
                <a16:creationId xmlns:a16="http://schemas.microsoft.com/office/drawing/2014/main" id="{02EA9F84-2011-745E-5131-A0AD45893EA7}"/>
              </a:ext>
            </a:extLst>
          </p:cNvPr>
          <p:cNvSpPr txBox="1">
            <a:spLocks/>
          </p:cNvSpPr>
          <p:nvPr/>
        </p:nvSpPr>
        <p:spPr>
          <a:xfrm>
            <a:off x="457200" y="2518976"/>
            <a:ext cx="4055807" cy="1085850"/>
          </a:xfrm>
          <a:prstGeom prst="rect">
            <a:avLst/>
          </a:prstGeom>
          <a:noFill/>
        </p:spPr>
        <p:txBody>
          <a:bodyPr vert="horz" lIns="68580" tIns="34290" rIns="68580" bIns="3429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dirty="0">
                <a:latin typeface="Arial" panose="020B0604020202020204" pitchFamily="34" charset="0"/>
                <a:cs typeface="Arial" panose="020B0604020202020204" pitchFamily="34" charset="0"/>
              </a:rPr>
              <a:t>Formerly:</a:t>
            </a:r>
          </a:p>
          <a:p>
            <a:pPr algn="l"/>
            <a:r>
              <a:rPr lang="en-US" sz="3300" dirty="0">
                <a:latin typeface="Arial" panose="020B0604020202020204" pitchFamily="34" charset="0"/>
                <a:cs typeface="Arial" panose="020B0604020202020204" pitchFamily="34" charset="0"/>
              </a:rPr>
              <a:t>Type size/leading:</a:t>
            </a:r>
          </a:p>
          <a:p>
            <a:pPr algn="l"/>
            <a:r>
              <a:rPr lang="en-US" sz="3300" dirty="0">
                <a:latin typeface="Arial" panose="020B0604020202020204" pitchFamily="34" charset="0"/>
                <a:cs typeface="Arial" panose="020B0604020202020204" pitchFamily="34" charset="0"/>
              </a:rPr>
              <a:t>16.5 pt / 20 pt</a:t>
            </a:r>
          </a:p>
          <a:p>
            <a:pPr algn="l"/>
            <a:r>
              <a:rPr lang="en-US" sz="3300" dirty="0">
                <a:latin typeface="Arial" panose="020B0604020202020204" pitchFamily="34" charset="0"/>
                <a:cs typeface="Arial" panose="020B0604020202020204" pitchFamily="34" charset="0"/>
              </a:rPr>
              <a:t>Label width: 6 in.</a:t>
            </a:r>
            <a:endParaRPr lang="en-US" sz="1350" dirty="0">
              <a:latin typeface="Arial" panose="020B0604020202020204" pitchFamily="34" charset="0"/>
              <a:cs typeface="Arial" panose="020B0604020202020204" pitchFamily="34" charset="0"/>
            </a:endParaRPr>
          </a:p>
        </p:txBody>
      </p:sp>
      <p:sp>
        <p:nvSpPr>
          <p:cNvPr id="7" name="Title">
            <a:extLst>
              <a:ext uri="{FF2B5EF4-FFF2-40B4-BE49-F238E27FC236}">
                <a16:creationId xmlns:a16="http://schemas.microsoft.com/office/drawing/2014/main" id="{F39DF065-BFCF-44DC-C8F2-8AB094190288}"/>
              </a:ext>
            </a:extLst>
          </p:cNvPr>
          <p:cNvSpPr txBox="1">
            <a:spLocks noGrp="1"/>
          </p:cNvSpPr>
          <p:nvPr>
            <p:ph type="title" idx="4294967295"/>
          </p:nvPr>
        </p:nvSpPr>
        <p:spPr>
          <a:xfrm>
            <a:off x="457200" y="738870"/>
            <a:ext cx="8172450" cy="922627"/>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What Did We Standardize?</a:t>
            </a:r>
            <a:br>
              <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r>
              <a:rPr kumimoji="0" lang="en-US" sz="75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a:t>
            </a:r>
            <a:b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r>
              <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2. Text size for different types of labels</a:t>
            </a:r>
          </a:p>
        </p:txBody>
      </p:sp>
      <p:sp>
        <p:nvSpPr>
          <p:cNvPr id="2" name="header">
            <a:extLst>
              <a:ext uri="{FF2B5EF4-FFF2-40B4-BE49-F238E27FC236}">
                <a16:creationId xmlns:a16="http://schemas.microsoft.com/office/drawing/2014/main" id="{28738048-F499-19AB-D32B-7EEAE4F23944}"/>
              </a:ext>
            </a:extLst>
          </p:cNvPr>
          <p:cNvSpPr txBox="1"/>
          <p:nvPr/>
        </p:nvSpPr>
        <p:spPr>
          <a:xfrm>
            <a:off x="457200" y="353312"/>
            <a:ext cx="5143500" cy="223138"/>
          </a:xfrm>
          <a:prstGeom prst="rect">
            <a:avLst/>
          </a:prstGeom>
          <a:noFill/>
        </p:spPr>
        <p:txBody>
          <a:bodyPr wrap="square" lIns="68580" tIns="34290" rIns="68580" bIns="34290" anchor="b">
            <a:spAutoFit/>
          </a:bodyPr>
          <a:lstStyle/>
          <a:p>
            <a:r>
              <a:rPr lang="en-US" sz="1010" dirty="0">
                <a:latin typeface="Arial"/>
                <a:ea typeface="Calibri"/>
                <a:cs typeface="Arial"/>
              </a:rPr>
              <a:t>Drafting the Guidelines – 3a. User Testing by Staff</a:t>
            </a:r>
            <a:endParaRPr lang="en-US" sz="1010" dirty="0"/>
          </a:p>
        </p:txBody>
      </p:sp>
    </p:spTree>
    <p:extLst>
      <p:ext uri="{BB962C8B-B14F-4D97-AF65-F5344CB8AC3E}">
        <p14:creationId xmlns:p14="http://schemas.microsoft.com/office/powerpoint/2010/main" val="27946157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A3ADE-34D6-DE38-C3DC-F8D1965E2B6F}"/>
            </a:ext>
          </a:extLst>
        </p:cNvPr>
        <p:cNvGrpSpPr/>
        <p:nvPr/>
      </p:nvGrpSpPr>
      <p:grpSpPr>
        <a:xfrm>
          <a:off x="0" y="0"/>
          <a:ext cx="0" cy="0"/>
          <a:chOff x="0" y="0"/>
          <a:chExt cx="0" cy="0"/>
        </a:xfrm>
      </p:grpSpPr>
      <p:pic>
        <p:nvPicPr>
          <p:cNvPr id="5" name="logo" descr="black Walker Logo">
            <a:extLst>
              <a:ext uri="{FF2B5EF4-FFF2-40B4-BE49-F238E27FC236}">
                <a16:creationId xmlns:a16="http://schemas.microsoft.com/office/drawing/2014/main" id="{0201FAF0-DC6B-0EF6-1073-EC20A96B88D7}"/>
              </a:ext>
            </a:extLst>
          </p:cNvPr>
          <p:cNvPicPr>
            <a:picLocks noChangeAspect="1"/>
          </p:cNvPicPr>
          <p:nvPr/>
        </p:nvPicPr>
        <p:blipFill>
          <a:blip r:embed="rId2"/>
          <a:stretch>
            <a:fillRect/>
          </a:stretch>
        </p:blipFill>
        <p:spPr>
          <a:xfrm>
            <a:off x="7767828" y="4766311"/>
            <a:ext cx="918972" cy="164102"/>
          </a:xfrm>
          <a:prstGeom prst="rect">
            <a:avLst/>
          </a:prstGeom>
        </p:spPr>
      </p:pic>
      <p:sp>
        <p:nvSpPr>
          <p:cNvPr id="13" name="text 2">
            <a:extLst>
              <a:ext uri="{FF2B5EF4-FFF2-40B4-BE49-F238E27FC236}">
                <a16:creationId xmlns:a16="http://schemas.microsoft.com/office/drawing/2014/main" id="{D2E64312-A855-6EAB-F1A4-519C7F2CD970}"/>
              </a:ext>
            </a:extLst>
          </p:cNvPr>
          <p:cNvSpPr txBox="1">
            <a:spLocks/>
          </p:cNvSpPr>
          <p:nvPr/>
        </p:nvSpPr>
        <p:spPr>
          <a:xfrm>
            <a:off x="4511842" y="2518976"/>
            <a:ext cx="4055807" cy="1085850"/>
          </a:xfrm>
          <a:prstGeom prst="rect">
            <a:avLst/>
          </a:prstGeom>
          <a:noFill/>
        </p:spPr>
        <p:txBody>
          <a:bodyPr vert="horz" lIns="68580" tIns="34290" rIns="68580" bIns="3429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dirty="0">
                <a:latin typeface="Arial" panose="020B0604020202020204" pitchFamily="34" charset="0"/>
                <a:cs typeface="Arial" panose="020B0604020202020204" pitchFamily="34" charset="0"/>
              </a:rPr>
              <a:t>Now:</a:t>
            </a:r>
          </a:p>
          <a:p>
            <a:pPr algn="l"/>
            <a:r>
              <a:rPr lang="en-US" sz="3300" dirty="0">
                <a:latin typeface="Arial" panose="020B0604020202020204" pitchFamily="34" charset="0"/>
                <a:cs typeface="Arial" panose="020B0604020202020204" pitchFamily="34" charset="0"/>
              </a:rPr>
              <a:t>Type size/leading:</a:t>
            </a:r>
          </a:p>
          <a:p>
            <a:pPr algn="l"/>
            <a:r>
              <a:rPr lang="en-US" sz="3300" dirty="0">
                <a:latin typeface="Arial" panose="020B0604020202020204" pitchFamily="34" charset="0"/>
                <a:cs typeface="Arial" panose="020B0604020202020204" pitchFamily="34" charset="0"/>
              </a:rPr>
              <a:t>20 pt / 24 pt</a:t>
            </a:r>
          </a:p>
          <a:p>
            <a:pPr algn="l"/>
            <a:r>
              <a:rPr lang="en-US" sz="3300" dirty="0">
                <a:latin typeface="Arial" panose="020B0604020202020204" pitchFamily="34" charset="0"/>
                <a:cs typeface="Arial" panose="020B0604020202020204" pitchFamily="34" charset="0"/>
              </a:rPr>
              <a:t>Label width: 7 in.</a:t>
            </a:r>
            <a:endParaRPr lang="en-US" sz="1350" dirty="0">
              <a:latin typeface="Arial" panose="020B0604020202020204" pitchFamily="34" charset="0"/>
              <a:cs typeface="Arial" panose="020B0604020202020204" pitchFamily="34" charset="0"/>
            </a:endParaRPr>
          </a:p>
        </p:txBody>
      </p:sp>
      <p:sp>
        <p:nvSpPr>
          <p:cNvPr id="12" name="text 1">
            <a:extLst>
              <a:ext uri="{FF2B5EF4-FFF2-40B4-BE49-F238E27FC236}">
                <a16:creationId xmlns:a16="http://schemas.microsoft.com/office/drawing/2014/main" id="{02EA9F84-2011-745E-5131-A0AD45893EA7}"/>
              </a:ext>
            </a:extLst>
          </p:cNvPr>
          <p:cNvSpPr txBox="1">
            <a:spLocks/>
          </p:cNvSpPr>
          <p:nvPr/>
        </p:nvSpPr>
        <p:spPr>
          <a:xfrm>
            <a:off x="457200" y="2518976"/>
            <a:ext cx="4055807" cy="1085850"/>
          </a:xfrm>
          <a:prstGeom prst="rect">
            <a:avLst/>
          </a:prstGeom>
          <a:noFill/>
        </p:spPr>
        <p:txBody>
          <a:bodyPr vert="horz" lIns="68580" tIns="34290" rIns="68580" bIns="3429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dirty="0">
                <a:latin typeface="Arial" panose="020B0604020202020204" pitchFamily="34" charset="0"/>
                <a:cs typeface="Arial" panose="020B0604020202020204" pitchFamily="34" charset="0"/>
              </a:rPr>
              <a:t>Formerly:</a:t>
            </a:r>
          </a:p>
          <a:p>
            <a:pPr algn="l"/>
            <a:r>
              <a:rPr lang="en-US" sz="3300" dirty="0">
                <a:latin typeface="Arial" panose="020B0604020202020204" pitchFamily="34" charset="0"/>
                <a:cs typeface="Arial" panose="020B0604020202020204" pitchFamily="34" charset="0"/>
              </a:rPr>
              <a:t>Type size/leading:</a:t>
            </a:r>
          </a:p>
          <a:p>
            <a:pPr algn="l"/>
            <a:r>
              <a:rPr lang="en-US" sz="3300" dirty="0">
                <a:latin typeface="Arial" panose="020B0604020202020204" pitchFamily="34" charset="0"/>
                <a:cs typeface="Arial" panose="020B0604020202020204" pitchFamily="34" charset="0"/>
              </a:rPr>
              <a:t>16.5 pt / 20 pt</a:t>
            </a:r>
          </a:p>
          <a:p>
            <a:pPr algn="l"/>
            <a:r>
              <a:rPr lang="en-US" sz="3300" dirty="0">
                <a:latin typeface="Arial" panose="020B0604020202020204" pitchFamily="34" charset="0"/>
                <a:cs typeface="Arial" panose="020B0604020202020204" pitchFamily="34" charset="0"/>
              </a:rPr>
              <a:t>Label width: 6 in.</a:t>
            </a:r>
            <a:endParaRPr lang="en-US" sz="1350" dirty="0">
              <a:latin typeface="Arial" panose="020B0604020202020204" pitchFamily="34" charset="0"/>
              <a:cs typeface="Arial" panose="020B0604020202020204" pitchFamily="34" charset="0"/>
            </a:endParaRPr>
          </a:p>
        </p:txBody>
      </p:sp>
      <p:sp>
        <p:nvSpPr>
          <p:cNvPr id="7" name="Title">
            <a:extLst>
              <a:ext uri="{FF2B5EF4-FFF2-40B4-BE49-F238E27FC236}">
                <a16:creationId xmlns:a16="http://schemas.microsoft.com/office/drawing/2014/main" id="{F39DF065-BFCF-44DC-C8F2-8AB094190288}"/>
              </a:ext>
            </a:extLst>
          </p:cNvPr>
          <p:cNvSpPr txBox="1">
            <a:spLocks noGrp="1"/>
          </p:cNvSpPr>
          <p:nvPr>
            <p:ph type="title" idx="4294967295"/>
          </p:nvPr>
        </p:nvSpPr>
        <p:spPr>
          <a:xfrm>
            <a:off x="457200" y="738870"/>
            <a:ext cx="8172450" cy="922627"/>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What Did We Standardize? </a:t>
            </a:r>
            <a:r>
              <a:rPr kumimoji="0" lang="en-US" sz="33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2 of 3</a:t>
            </a:r>
            <a:br>
              <a:rPr kumimoji="0" lang="en-US" sz="33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r>
              <a:rPr kumimoji="0" lang="en-US" sz="75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a:t>
            </a:r>
            <a:b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r>
              <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2. Text size for different types of labels</a:t>
            </a:r>
            <a:br>
              <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r>
              <a:rPr kumimoji="0" lang="en-US" sz="75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a:t>
            </a:r>
            <a:br>
              <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b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br>
              <a:rPr kumimoji="0" lang="en-US" sz="1500" b="0" i="0" u="none" strike="noStrike" kern="1200" cap="none" spc="0" normalizeH="0" baseline="0" noProof="0" dirty="0">
                <a:ln>
                  <a:noFill/>
                </a:ln>
                <a:solidFill>
                  <a:schemeClr val="tx1"/>
                </a:solidFill>
                <a:effectLst/>
                <a:uLnTx/>
                <a:uFillTx/>
                <a:latin typeface="+mj-lt"/>
                <a:ea typeface="+mj-ea"/>
                <a:cs typeface="+mj-cs"/>
              </a:rPr>
            </a:br>
            <a:br>
              <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endPar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2" name="header">
            <a:extLst>
              <a:ext uri="{FF2B5EF4-FFF2-40B4-BE49-F238E27FC236}">
                <a16:creationId xmlns:a16="http://schemas.microsoft.com/office/drawing/2014/main" id="{3D47F58B-36D2-42F0-6CF5-23C0861EC331}"/>
              </a:ext>
            </a:extLst>
          </p:cNvPr>
          <p:cNvSpPr txBox="1"/>
          <p:nvPr/>
        </p:nvSpPr>
        <p:spPr>
          <a:xfrm>
            <a:off x="457200" y="353312"/>
            <a:ext cx="5143500" cy="223138"/>
          </a:xfrm>
          <a:prstGeom prst="rect">
            <a:avLst/>
          </a:prstGeom>
          <a:noFill/>
        </p:spPr>
        <p:txBody>
          <a:bodyPr wrap="square" lIns="68580" tIns="34290" rIns="68580" bIns="34290" anchor="b">
            <a:spAutoFit/>
          </a:bodyPr>
          <a:lstStyle/>
          <a:p>
            <a:r>
              <a:rPr lang="en-US" sz="1010" dirty="0">
                <a:latin typeface="Arial"/>
                <a:ea typeface="Calibri"/>
                <a:cs typeface="Arial"/>
              </a:rPr>
              <a:t>Drafting the Guidelines – 3a. User Testing by Staff</a:t>
            </a:r>
            <a:endParaRPr lang="en-US" sz="1010" dirty="0"/>
          </a:p>
        </p:txBody>
      </p:sp>
    </p:spTree>
    <p:extLst>
      <p:ext uri="{BB962C8B-B14F-4D97-AF65-F5344CB8AC3E}">
        <p14:creationId xmlns:p14="http://schemas.microsoft.com/office/powerpoint/2010/main" val="11235119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logo" descr="black Walker Logo">
            <a:extLst>
              <a:ext uri="{FF2B5EF4-FFF2-40B4-BE49-F238E27FC236}">
                <a16:creationId xmlns:a16="http://schemas.microsoft.com/office/drawing/2014/main" id="{D96F5E5C-8752-11CC-DD82-0D159D207F8C}"/>
              </a:ext>
            </a:extLst>
          </p:cNvPr>
          <p:cNvPicPr>
            <a:picLocks noChangeAspect="1"/>
          </p:cNvPicPr>
          <p:nvPr/>
        </p:nvPicPr>
        <p:blipFill>
          <a:blip r:embed="rId2"/>
          <a:stretch>
            <a:fillRect/>
          </a:stretch>
        </p:blipFill>
        <p:spPr>
          <a:xfrm>
            <a:off x="7767828" y="4766311"/>
            <a:ext cx="918972" cy="164102"/>
          </a:xfrm>
          <a:prstGeom prst="rect">
            <a:avLst/>
          </a:prstGeom>
        </p:spPr>
      </p:pic>
      <p:sp>
        <p:nvSpPr>
          <p:cNvPr id="5" name="Title">
            <a:extLst>
              <a:ext uri="{FF2B5EF4-FFF2-40B4-BE49-F238E27FC236}">
                <a16:creationId xmlns:a16="http://schemas.microsoft.com/office/drawing/2014/main" id="{101432F1-F758-9D80-A067-719F79F829F7}"/>
              </a:ext>
            </a:extLst>
          </p:cNvPr>
          <p:cNvSpPr txBox="1">
            <a:spLocks noGrp="1"/>
          </p:cNvSpPr>
          <p:nvPr>
            <p:ph type="title" idx="4294967295"/>
          </p:nvPr>
        </p:nvSpPr>
        <p:spPr>
          <a:xfrm>
            <a:off x="457200" y="735337"/>
            <a:ext cx="8172450" cy="1228016"/>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dirty="0">
                <a:ln>
                  <a:noFill/>
                </a:ln>
                <a:solidFill>
                  <a:schemeClr val="tx1"/>
                </a:solidFill>
                <a:effectLst/>
                <a:uLnTx/>
                <a:uFillTx/>
                <a:latin typeface="Arial"/>
                <a:ea typeface="+mj-ea"/>
                <a:cs typeface="Arial"/>
              </a:rPr>
              <a:t>What Did We Socialize?</a:t>
            </a:r>
            <a:br>
              <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r>
              <a:rPr kumimoji="0" lang="en-US" sz="750" b="0" i="0" u="none" strike="noStrike" kern="1200" cap="none" spc="0" normalizeH="0" baseline="0" noProof="0" dirty="0">
                <a:ln>
                  <a:noFill/>
                </a:ln>
                <a:solidFill>
                  <a:schemeClr val="tx1"/>
                </a:solidFill>
                <a:effectLst/>
                <a:uLnTx/>
                <a:uFillTx/>
                <a:latin typeface="Arial"/>
                <a:ea typeface="+mj-ea"/>
                <a:cs typeface="Arial"/>
              </a:rPr>
              <a:t> </a:t>
            </a:r>
            <a:b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r>
              <a:rPr kumimoji="0" lang="en-US" sz="3300" b="0" i="0" u="none" strike="noStrike" kern="1200" cap="none" spc="0" normalizeH="0" baseline="0" noProof="0" dirty="0">
                <a:ln>
                  <a:noFill/>
                </a:ln>
                <a:solidFill>
                  <a:schemeClr val="tx1"/>
                </a:solidFill>
                <a:effectLst/>
                <a:uLnTx/>
                <a:uFillTx/>
                <a:latin typeface="Arial"/>
                <a:ea typeface="+mj-ea"/>
                <a:cs typeface="Arial"/>
              </a:rPr>
              <a:t>3. Detectable/perceptible approach</a:t>
            </a:r>
            <a:b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br>
              <a:rPr kumimoji="0" lang="en-US" sz="1500" b="0" i="0" u="none" strike="noStrike" kern="1200" cap="none" spc="0" normalizeH="0" baseline="0" noProof="0" dirty="0">
                <a:ln>
                  <a:noFill/>
                </a:ln>
                <a:solidFill>
                  <a:schemeClr val="tx1"/>
                </a:solidFill>
                <a:effectLst/>
                <a:uLnTx/>
                <a:uFillTx/>
                <a:latin typeface="+mj-lt"/>
                <a:ea typeface="+mj-ea"/>
                <a:cs typeface="+mj-cs"/>
              </a:rPr>
            </a:br>
            <a:br>
              <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endPar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2" name="header">
            <a:extLst>
              <a:ext uri="{FF2B5EF4-FFF2-40B4-BE49-F238E27FC236}">
                <a16:creationId xmlns:a16="http://schemas.microsoft.com/office/drawing/2014/main" id="{6B806A97-F0C8-2663-876A-15B87487C811}"/>
              </a:ext>
            </a:extLst>
          </p:cNvPr>
          <p:cNvSpPr txBox="1"/>
          <p:nvPr/>
        </p:nvSpPr>
        <p:spPr>
          <a:xfrm>
            <a:off x="457200" y="353312"/>
            <a:ext cx="5143500" cy="223138"/>
          </a:xfrm>
          <a:prstGeom prst="rect">
            <a:avLst/>
          </a:prstGeom>
          <a:noFill/>
        </p:spPr>
        <p:txBody>
          <a:bodyPr wrap="square" lIns="68580" tIns="34290" rIns="68580" bIns="34290" anchor="b">
            <a:spAutoFit/>
          </a:bodyPr>
          <a:lstStyle/>
          <a:p>
            <a:r>
              <a:rPr lang="en-US" sz="1010" dirty="0">
                <a:latin typeface="Arial"/>
                <a:ea typeface="Calibri"/>
                <a:cs typeface="Arial"/>
              </a:rPr>
              <a:t>Drafting the Guidelines – 3a. User Testing by Staff</a:t>
            </a:r>
            <a:endParaRPr lang="en-US" sz="1010" dirty="0"/>
          </a:p>
        </p:txBody>
      </p:sp>
    </p:spTree>
    <p:extLst>
      <p:ext uri="{BB962C8B-B14F-4D97-AF65-F5344CB8AC3E}">
        <p14:creationId xmlns:p14="http://schemas.microsoft.com/office/powerpoint/2010/main" val="1291916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3AA8E-0274-A291-57DB-F22EEA7F4DCC}"/>
            </a:ext>
          </a:extLst>
        </p:cNvPr>
        <p:cNvGrpSpPr/>
        <p:nvPr/>
      </p:nvGrpSpPr>
      <p:grpSpPr>
        <a:xfrm>
          <a:off x="0" y="0"/>
          <a:ext cx="0" cy="0"/>
          <a:chOff x="0" y="0"/>
          <a:chExt cx="0" cy="0"/>
        </a:xfrm>
      </p:grpSpPr>
      <p:pic>
        <p:nvPicPr>
          <p:cNvPr id="4" name="image" descr="Four people in a gallery installed with artwork on the walls and floors.">
            <a:extLst>
              <a:ext uri="{FF2B5EF4-FFF2-40B4-BE49-F238E27FC236}">
                <a16:creationId xmlns:a16="http://schemas.microsoft.com/office/drawing/2014/main" id="{5FF1F7C8-F488-7EA7-D8E2-89B728D9945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1681" y="-713939"/>
            <a:ext cx="9165680" cy="5857439"/>
          </a:xfrm>
          <a:prstGeom prst="rect">
            <a:avLst/>
          </a:prstGeom>
        </p:spPr>
      </p:pic>
      <p:sp>
        <p:nvSpPr>
          <p:cNvPr id="2" name="image description">
            <a:extLst>
              <a:ext uri="{FF2B5EF4-FFF2-40B4-BE49-F238E27FC236}">
                <a16:creationId xmlns:a16="http://schemas.microsoft.com/office/drawing/2014/main" id="{EEA54408-5464-8E11-A6EA-480B982978AE}"/>
              </a:ext>
            </a:extLst>
          </p:cNvPr>
          <p:cNvSpPr txBox="1">
            <a:spLocks noGrp="1"/>
          </p:cNvSpPr>
          <p:nvPr>
            <p:ph type="title" idx="4294967295"/>
          </p:nvPr>
        </p:nvSpPr>
        <p:spPr>
          <a:xfrm>
            <a:off x="0" y="4735513"/>
            <a:ext cx="7150100" cy="185737"/>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 Facilitated Gallery Experience—Installation, 2022. Photo: Eric Mueller.</a:t>
            </a:r>
          </a:p>
        </p:txBody>
      </p:sp>
      <p:pic>
        <p:nvPicPr>
          <p:cNvPr id="3" name="logo" descr="black Walker Logo">
            <a:extLst>
              <a:ext uri="{FF2B5EF4-FFF2-40B4-BE49-F238E27FC236}">
                <a16:creationId xmlns:a16="http://schemas.microsoft.com/office/drawing/2014/main" id="{A16662A4-EE3C-9DC1-86C3-44C7A3CFCEC2}"/>
              </a:ext>
            </a:extLst>
          </p:cNvPr>
          <p:cNvPicPr>
            <a:picLocks noChangeAspect="1"/>
          </p:cNvPicPr>
          <p:nvPr/>
        </p:nvPicPr>
        <p:blipFill>
          <a:blip r:embed="rId3">
            <a:lum/>
          </a:blip>
          <a:stretch>
            <a:fillRect/>
          </a:stretch>
        </p:blipFill>
        <p:spPr>
          <a:xfrm>
            <a:off x="7767828" y="4766311"/>
            <a:ext cx="918972" cy="164102"/>
          </a:xfrm>
          <a:prstGeom prst="rect">
            <a:avLst/>
          </a:prstGeom>
        </p:spPr>
      </p:pic>
    </p:spTree>
    <p:extLst>
      <p:ext uri="{BB962C8B-B14F-4D97-AF65-F5344CB8AC3E}">
        <p14:creationId xmlns:p14="http://schemas.microsoft.com/office/powerpoint/2010/main" val="27553604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4C237-71E0-965C-A0A5-974E0D14E6D3}"/>
            </a:ext>
          </a:extLst>
        </p:cNvPr>
        <p:cNvGrpSpPr/>
        <p:nvPr/>
      </p:nvGrpSpPr>
      <p:grpSpPr>
        <a:xfrm>
          <a:off x="0" y="0"/>
          <a:ext cx="0" cy="0"/>
          <a:chOff x="0" y="0"/>
          <a:chExt cx="0" cy="0"/>
        </a:xfrm>
      </p:grpSpPr>
      <p:pic>
        <p:nvPicPr>
          <p:cNvPr id="5" name="logo" descr="black Walker Logo">
            <a:extLst>
              <a:ext uri="{FF2B5EF4-FFF2-40B4-BE49-F238E27FC236}">
                <a16:creationId xmlns:a16="http://schemas.microsoft.com/office/drawing/2014/main" id="{3B9F288C-5DF7-FBDD-7962-20BD2CA3D878}"/>
              </a:ext>
            </a:extLst>
          </p:cNvPr>
          <p:cNvPicPr>
            <a:picLocks noChangeAspect="1"/>
          </p:cNvPicPr>
          <p:nvPr/>
        </p:nvPicPr>
        <p:blipFill>
          <a:blip r:embed="rId2"/>
          <a:stretch>
            <a:fillRect/>
          </a:stretch>
        </p:blipFill>
        <p:spPr>
          <a:xfrm>
            <a:off x="7767828" y="4766311"/>
            <a:ext cx="918972" cy="164102"/>
          </a:xfrm>
          <a:prstGeom prst="rect">
            <a:avLst/>
          </a:prstGeom>
        </p:spPr>
      </p:pic>
      <p:sp>
        <p:nvSpPr>
          <p:cNvPr id="12" name="text">
            <a:extLst>
              <a:ext uri="{FF2B5EF4-FFF2-40B4-BE49-F238E27FC236}">
                <a16:creationId xmlns:a16="http://schemas.microsoft.com/office/drawing/2014/main" id="{88DC4F66-A0B4-F9B4-FE04-2DCB4657CE9B}"/>
              </a:ext>
            </a:extLst>
          </p:cNvPr>
          <p:cNvSpPr txBox="1">
            <a:spLocks/>
          </p:cNvSpPr>
          <p:nvPr/>
        </p:nvSpPr>
        <p:spPr>
          <a:xfrm>
            <a:off x="457200" y="2518976"/>
            <a:ext cx="4055807" cy="1085850"/>
          </a:xfrm>
          <a:prstGeom prst="rect">
            <a:avLst/>
          </a:prstGeom>
          <a:noFill/>
        </p:spPr>
        <p:txBody>
          <a:bodyPr vert="horz" lIns="68580" tIns="34290" rIns="68580" bIns="3429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dirty="0">
                <a:latin typeface="Arial" panose="020B0604020202020204" pitchFamily="34" charset="0"/>
                <a:cs typeface="Arial" panose="020B0604020202020204" pitchFamily="34" charset="0"/>
              </a:rPr>
              <a:t>Formerly:</a:t>
            </a:r>
          </a:p>
          <a:p>
            <a:pPr algn="l"/>
            <a:r>
              <a:rPr lang="en-US" sz="2400" dirty="0">
                <a:latin typeface="Arial" panose="020B0604020202020204" pitchFamily="34" charset="0"/>
                <a:cs typeface="Arial" panose="020B0604020202020204" pitchFamily="34" charset="0"/>
              </a:rPr>
              <a:t>ADA “circulation routes”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that were interpreted as passageways and corridors</a:t>
            </a:r>
          </a:p>
        </p:txBody>
      </p:sp>
      <p:sp>
        <p:nvSpPr>
          <p:cNvPr id="2" name="Title">
            <a:extLst>
              <a:ext uri="{FF2B5EF4-FFF2-40B4-BE49-F238E27FC236}">
                <a16:creationId xmlns:a16="http://schemas.microsoft.com/office/drawing/2014/main" id="{D734592F-1134-1429-EB0E-CD9917CC157A}"/>
              </a:ext>
            </a:extLst>
          </p:cNvPr>
          <p:cNvSpPr>
            <a:spLocks noGrp="1"/>
          </p:cNvSpPr>
          <p:nvPr>
            <p:ph type="ctrTitle"/>
          </p:nvPr>
        </p:nvSpPr>
        <p:spPr>
          <a:xfrm>
            <a:off x="433953" y="721901"/>
            <a:ext cx="8172450" cy="1485900"/>
          </a:xfrm>
          <a:noFill/>
        </p:spPr>
        <p:txBody>
          <a:bodyPr anchor="t">
            <a:noAutofit/>
          </a:bodyPr>
          <a:lstStyle/>
          <a:p>
            <a:pPr algn="l"/>
            <a:r>
              <a:rPr lang="en-US" sz="3300" dirty="0">
                <a:latin typeface="Arial"/>
                <a:cs typeface="Arial"/>
              </a:rPr>
              <a:t>What Did We Standardize?</a:t>
            </a:r>
            <a:br>
              <a:rPr lang="en-US" sz="3300" dirty="0">
                <a:latin typeface="Arial" panose="020B0604020202020204" pitchFamily="34" charset="0"/>
                <a:cs typeface="Arial" panose="020B0604020202020204" pitchFamily="34" charset="0"/>
              </a:rPr>
            </a:br>
            <a:r>
              <a:rPr lang="en-US" sz="750" dirty="0">
                <a:latin typeface="Arial"/>
                <a:cs typeface="Arial"/>
              </a:rPr>
              <a:t> </a:t>
            </a:r>
            <a:br>
              <a:rPr lang="en-US" sz="1800" dirty="0">
                <a:latin typeface="Arial" panose="020B0604020202020204" pitchFamily="34" charset="0"/>
                <a:cs typeface="Arial" panose="020B0604020202020204" pitchFamily="34" charset="0"/>
              </a:rPr>
            </a:br>
            <a:r>
              <a:rPr lang="en-US" sz="3300" dirty="0">
                <a:latin typeface="Arial"/>
                <a:cs typeface="Arial"/>
              </a:rPr>
              <a:t>3. Detectable/perceptible approach</a:t>
            </a:r>
            <a:br>
              <a:rPr lang="en-US" sz="2400" dirty="0">
                <a:latin typeface="Arial" panose="020B0604020202020204" pitchFamily="34" charset="0"/>
                <a:cs typeface="Arial" panose="020B0604020202020204" pitchFamily="34" charset="0"/>
              </a:rPr>
            </a:br>
            <a:br>
              <a:rPr lang="en-US" sz="1500" dirty="0"/>
            </a:br>
            <a:br>
              <a:rPr lang="en-US" sz="3300" dirty="0">
                <a:latin typeface="Arial" panose="020B0604020202020204" pitchFamily="34" charset="0"/>
                <a:cs typeface="Arial" panose="020B0604020202020204" pitchFamily="34" charset="0"/>
              </a:rPr>
            </a:br>
            <a:endParaRPr lang="en-US" sz="3300" dirty="0">
              <a:latin typeface="Arial" panose="020B0604020202020204" pitchFamily="34" charset="0"/>
              <a:cs typeface="Arial" panose="020B0604020202020204" pitchFamily="34" charset="0"/>
            </a:endParaRPr>
          </a:p>
        </p:txBody>
      </p:sp>
      <p:sp>
        <p:nvSpPr>
          <p:cNvPr id="3" name="header">
            <a:extLst>
              <a:ext uri="{FF2B5EF4-FFF2-40B4-BE49-F238E27FC236}">
                <a16:creationId xmlns:a16="http://schemas.microsoft.com/office/drawing/2014/main" id="{1CEE2EE3-6AE3-CE81-BEC9-93424F5551F4}"/>
              </a:ext>
            </a:extLst>
          </p:cNvPr>
          <p:cNvSpPr txBox="1"/>
          <p:nvPr/>
        </p:nvSpPr>
        <p:spPr>
          <a:xfrm>
            <a:off x="457200" y="353312"/>
            <a:ext cx="5143500" cy="223138"/>
          </a:xfrm>
          <a:prstGeom prst="rect">
            <a:avLst/>
          </a:prstGeom>
          <a:noFill/>
        </p:spPr>
        <p:txBody>
          <a:bodyPr wrap="square" lIns="68580" tIns="34290" rIns="68580" bIns="34290" anchor="b">
            <a:spAutoFit/>
          </a:bodyPr>
          <a:lstStyle/>
          <a:p>
            <a:r>
              <a:rPr lang="en-US" sz="1010" dirty="0">
                <a:latin typeface="Arial"/>
                <a:ea typeface="Calibri"/>
                <a:cs typeface="Arial"/>
              </a:rPr>
              <a:t>Drafting the Guidelines – 3a. User Testing by Staff</a:t>
            </a:r>
            <a:endParaRPr lang="en-US" sz="1010" dirty="0"/>
          </a:p>
        </p:txBody>
      </p:sp>
    </p:spTree>
    <p:extLst>
      <p:ext uri="{BB962C8B-B14F-4D97-AF65-F5344CB8AC3E}">
        <p14:creationId xmlns:p14="http://schemas.microsoft.com/office/powerpoint/2010/main" val="28599324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4C237-71E0-965C-A0A5-974E0D14E6D3}"/>
            </a:ext>
          </a:extLst>
        </p:cNvPr>
        <p:cNvGrpSpPr/>
        <p:nvPr/>
      </p:nvGrpSpPr>
      <p:grpSpPr>
        <a:xfrm>
          <a:off x="0" y="0"/>
          <a:ext cx="0" cy="0"/>
          <a:chOff x="0" y="0"/>
          <a:chExt cx="0" cy="0"/>
        </a:xfrm>
      </p:grpSpPr>
      <p:pic>
        <p:nvPicPr>
          <p:cNvPr id="5" name="logo" descr="black Walker Logo">
            <a:extLst>
              <a:ext uri="{FF2B5EF4-FFF2-40B4-BE49-F238E27FC236}">
                <a16:creationId xmlns:a16="http://schemas.microsoft.com/office/drawing/2014/main" id="{3B9F288C-5DF7-FBDD-7962-20BD2CA3D878}"/>
              </a:ext>
            </a:extLst>
          </p:cNvPr>
          <p:cNvPicPr>
            <a:picLocks noChangeAspect="1"/>
          </p:cNvPicPr>
          <p:nvPr/>
        </p:nvPicPr>
        <p:blipFill>
          <a:blip r:embed="rId2"/>
          <a:stretch>
            <a:fillRect/>
          </a:stretch>
        </p:blipFill>
        <p:spPr>
          <a:xfrm>
            <a:off x="7767828" y="4766311"/>
            <a:ext cx="918972" cy="164102"/>
          </a:xfrm>
          <a:prstGeom prst="rect">
            <a:avLst/>
          </a:prstGeom>
        </p:spPr>
      </p:pic>
      <p:sp>
        <p:nvSpPr>
          <p:cNvPr id="13" name="Text 2">
            <a:extLst>
              <a:ext uri="{FF2B5EF4-FFF2-40B4-BE49-F238E27FC236}">
                <a16:creationId xmlns:a16="http://schemas.microsoft.com/office/drawing/2014/main" id="{485097EA-3BE0-1105-D36B-9BD5AAA3EE27}"/>
              </a:ext>
            </a:extLst>
          </p:cNvPr>
          <p:cNvSpPr txBox="1">
            <a:spLocks/>
          </p:cNvSpPr>
          <p:nvPr/>
        </p:nvSpPr>
        <p:spPr>
          <a:xfrm>
            <a:off x="4511842" y="2518976"/>
            <a:ext cx="4055807" cy="1085850"/>
          </a:xfrm>
          <a:prstGeom prst="rect">
            <a:avLst/>
          </a:prstGeom>
          <a:noFill/>
        </p:spPr>
        <p:txBody>
          <a:bodyPr vert="horz" lIns="68580" tIns="34290" rIns="68580" bIns="3429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dirty="0">
                <a:latin typeface="Arial" panose="020B0604020202020204" pitchFamily="34" charset="0"/>
                <a:cs typeface="Arial" panose="020B0604020202020204" pitchFamily="34" charset="0"/>
              </a:rPr>
              <a:t>Now:</a:t>
            </a:r>
          </a:p>
          <a:p>
            <a:pPr algn="l"/>
            <a:r>
              <a:rPr lang="en-US" sz="2400" dirty="0">
                <a:latin typeface="Arial" panose="020B0604020202020204" pitchFamily="34" charset="0"/>
                <a:cs typeface="Arial" panose="020B0604020202020204" pitchFamily="34" charset="0"/>
              </a:rPr>
              <a:t>Center artwork and viewer’s relationship in space</a:t>
            </a:r>
            <a:br>
              <a:rPr lang="en-US" sz="3300" dirty="0">
                <a:latin typeface="Arial" panose="020B0604020202020204" pitchFamily="34" charset="0"/>
                <a:cs typeface="Arial" panose="020B0604020202020204" pitchFamily="34" charset="0"/>
              </a:rPr>
            </a:br>
            <a:br>
              <a:rPr lang="en-US" sz="3300" dirty="0">
                <a:latin typeface="Arial" panose="020B0604020202020204" pitchFamily="34" charset="0"/>
                <a:cs typeface="Arial" panose="020B0604020202020204" pitchFamily="34" charset="0"/>
              </a:rPr>
            </a:br>
            <a:br>
              <a:rPr lang="en-US" sz="3300" dirty="0"/>
            </a:br>
            <a:br>
              <a:rPr lang="en-US" sz="3300" dirty="0">
                <a:latin typeface="Arial" panose="020B0604020202020204" pitchFamily="34" charset="0"/>
                <a:cs typeface="Arial" panose="020B0604020202020204" pitchFamily="34" charset="0"/>
              </a:rPr>
            </a:br>
            <a:endParaRPr lang="en-US" sz="3300" dirty="0">
              <a:latin typeface="Arial" panose="020B0604020202020204" pitchFamily="34" charset="0"/>
              <a:cs typeface="Arial" panose="020B0604020202020204" pitchFamily="34" charset="0"/>
            </a:endParaRPr>
          </a:p>
        </p:txBody>
      </p:sp>
      <p:sp>
        <p:nvSpPr>
          <p:cNvPr id="12" name="Text 1">
            <a:extLst>
              <a:ext uri="{FF2B5EF4-FFF2-40B4-BE49-F238E27FC236}">
                <a16:creationId xmlns:a16="http://schemas.microsoft.com/office/drawing/2014/main" id="{88DC4F66-A0B4-F9B4-FE04-2DCB4657CE9B}"/>
              </a:ext>
            </a:extLst>
          </p:cNvPr>
          <p:cNvSpPr txBox="1">
            <a:spLocks/>
          </p:cNvSpPr>
          <p:nvPr/>
        </p:nvSpPr>
        <p:spPr>
          <a:xfrm>
            <a:off x="457200" y="2518976"/>
            <a:ext cx="4055807" cy="1085850"/>
          </a:xfrm>
          <a:prstGeom prst="rect">
            <a:avLst/>
          </a:prstGeom>
          <a:noFill/>
        </p:spPr>
        <p:txBody>
          <a:bodyPr vert="horz" lIns="68580" tIns="34290" rIns="68580" bIns="3429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dirty="0">
                <a:latin typeface="Arial" panose="020B0604020202020204" pitchFamily="34" charset="0"/>
                <a:cs typeface="Arial" panose="020B0604020202020204" pitchFamily="34" charset="0"/>
              </a:rPr>
              <a:t>Formerly:</a:t>
            </a:r>
          </a:p>
          <a:p>
            <a:pPr algn="l"/>
            <a:r>
              <a:rPr lang="en-US" sz="2400" dirty="0">
                <a:latin typeface="Arial" panose="020B0604020202020204" pitchFamily="34" charset="0"/>
                <a:cs typeface="Arial" panose="020B0604020202020204" pitchFamily="34" charset="0"/>
              </a:rPr>
              <a:t>ADA “circulation routes”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that were interpreted as passageways and corridors</a:t>
            </a:r>
          </a:p>
        </p:txBody>
      </p:sp>
      <p:sp>
        <p:nvSpPr>
          <p:cNvPr id="7" name="Title">
            <a:extLst>
              <a:ext uri="{FF2B5EF4-FFF2-40B4-BE49-F238E27FC236}">
                <a16:creationId xmlns:a16="http://schemas.microsoft.com/office/drawing/2014/main" id="{B58946C3-2F8F-2954-1BF5-A8CF7E7E5A6F}"/>
              </a:ext>
            </a:extLst>
          </p:cNvPr>
          <p:cNvSpPr txBox="1">
            <a:spLocks noGrp="1"/>
          </p:cNvSpPr>
          <p:nvPr>
            <p:ph type="title" idx="4294967295"/>
          </p:nvPr>
        </p:nvSpPr>
        <p:spPr>
          <a:xfrm>
            <a:off x="433953" y="721901"/>
            <a:ext cx="8172450" cy="148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dirty="0">
                <a:ln>
                  <a:noFill/>
                </a:ln>
                <a:solidFill>
                  <a:schemeClr val="tx1"/>
                </a:solidFill>
                <a:effectLst/>
                <a:uLnTx/>
                <a:uFillTx/>
                <a:latin typeface="Arial"/>
                <a:ea typeface="+mj-ea"/>
                <a:cs typeface="Arial"/>
              </a:rPr>
              <a:t>What Did We Standardize?</a:t>
            </a:r>
            <a:br>
              <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r>
              <a:rPr kumimoji="0" lang="en-US" sz="750" b="0" i="0" u="none" strike="noStrike" kern="1200" cap="none" spc="0" normalizeH="0" baseline="0" noProof="0" dirty="0">
                <a:ln>
                  <a:noFill/>
                </a:ln>
                <a:solidFill>
                  <a:schemeClr val="tx1"/>
                </a:solidFill>
                <a:effectLst/>
                <a:uLnTx/>
                <a:uFillTx/>
                <a:latin typeface="Arial"/>
                <a:ea typeface="+mj-ea"/>
                <a:cs typeface="Arial"/>
              </a:rPr>
              <a:t> </a:t>
            </a:r>
            <a:b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r>
              <a:rPr kumimoji="0" lang="en-US" sz="3300" b="0" i="0" u="none" strike="noStrike" kern="1200" cap="none" spc="0" normalizeH="0" baseline="0" noProof="0" dirty="0">
                <a:ln>
                  <a:noFill/>
                </a:ln>
                <a:solidFill>
                  <a:schemeClr val="tx1"/>
                </a:solidFill>
                <a:effectLst/>
                <a:uLnTx/>
                <a:uFillTx/>
                <a:latin typeface="Arial"/>
                <a:ea typeface="+mj-ea"/>
                <a:cs typeface="Arial"/>
              </a:rPr>
              <a:t>3. Detectable/perceptible approach</a:t>
            </a:r>
            <a:endPar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3" name="header">
            <a:extLst>
              <a:ext uri="{FF2B5EF4-FFF2-40B4-BE49-F238E27FC236}">
                <a16:creationId xmlns:a16="http://schemas.microsoft.com/office/drawing/2014/main" id="{1CE8E7A3-FFDD-4A5D-61F4-89BCE7E6C3C3}"/>
              </a:ext>
            </a:extLst>
          </p:cNvPr>
          <p:cNvSpPr txBox="1"/>
          <p:nvPr/>
        </p:nvSpPr>
        <p:spPr>
          <a:xfrm>
            <a:off x="457200" y="353312"/>
            <a:ext cx="5143500" cy="223138"/>
          </a:xfrm>
          <a:prstGeom prst="rect">
            <a:avLst/>
          </a:prstGeom>
          <a:noFill/>
        </p:spPr>
        <p:txBody>
          <a:bodyPr wrap="square" lIns="68580" tIns="34290" rIns="68580" bIns="34290" anchor="b">
            <a:spAutoFit/>
          </a:bodyPr>
          <a:lstStyle/>
          <a:p>
            <a:r>
              <a:rPr lang="en-US" sz="1010" dirty="0">
                <a:latin typeface="Arial"/>
                <a:ea typeface="Calibri"/>
                <a:cs typeface="Arial"/>
              </a:rPr>
              <a:t>Drafting the Guidelines – 3a. User Testing by Staff</a:t>
            </a:r>
            <a:endParaRPr lang="en-US" sz="1010" dirty="0"/>
          </a:p>
        </p:txBody>
      </p:sp>
    </p:spTree>
    <p:extLst>
      <p:ext uri="{BB962C8B-B14F-4D97-AF65-F5344CB8AC3E}">
        <p14:creationId xmlns:p14="http://schemas.microsoft.com/office/powerpoint/2010/main" val="2608207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6D0F2-1BA2-6D04-02FF-FA68A3D15332}"/>
            </a:ext>
          </a:extLst>
        </p:cNvPr>
        <p:cNvGrpSpPr/>
        <p:nvPr/>
      </p:nvGrpSpPr>
      <p:grpSpPr>
        <a:xfrm>
          <a:off x="0" y="0"/>
          <a:ext cx="0" cy="0"/>
          <a:chOff x="0" y="0"/>
          <a:chExt cx="0" cy="0"/>
        </a:xfrm>
      </p:grpSpPr>
      <p:pic>
        <p:nvPicPr>
          <p:cNvPr id="5" name="logo" descr="black Walker Logo">
            <a:extLst>
              <a:ext uri="{FF2B5EF4-FFF2-40B4-BE49-F238E27FC236}">
                <a16:creationId xmlns:a16="http://schemas.microsoft.com/office/drawing/2014/main" id="{3462CBBA-302B-F250-757F-23640CDE994E}"/>
              </a:ext>
            </a:extLst>
          </p:cNvPr>
          <p:cNvPicPr>
            <a:picLocks noChangeAspect="1"/>
          </p:cNvPicPr>
          <p:nvPr/>
        </p:nvPicPr>
        <p:blipFill>
          <a:blip r:embed="rId4"/>
          <a:stretch>
            <a:fillRect/>
          </a:stretch>
        </p:blipFill>
        <p:spPr>
          <a:xfrm>
            <a:off x="7767828" y="4766311"/>
            <a:ext cx="918972" cy="164102"/>
          </a:xfrm>
          <a:prstGeom prst="rect">
            <a:avLst/>
          </a:prstGeom>
        </p:spPr>
      </p:pic>
      <p:sp>
        <p:nvSpPr>
          <p:cNvPr id="4" name="text body">
            <a:extLst>
              <a:ext uri="{FF2B5EF4-FFF2-40B4-BE49-F238E27FC236}">
                <a16:creationId xmlns:a16="http://schemas.microsoft.com/office/drawing/2014/main" id="{8FD7596A-E799-B674-7DFC-4A19B41616E8}"/>
              </a:ext>
            </a:extLst>
          </p:cNvPr>
          <p:cNvSpPr txBox="1">
            <a:spLocks/>
          </p:cNvSpPr>
          <p:nvPr/>
        </p:nvSpPr>
        <p:spPr>
          <a:xfrm>
            <a:off x="457200" y="747035"/>
            <a:ext cx="8686800" cy="685800"/>
          </a:xfrm>
          <a:prstGeom prst="rect">
            <a:avLst/>
          </a:prstGeom>
          <a:noFill/>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latin typeface="Arial"/>
                <a:ea typeface="Calibri"/>
                <a:cs typeface="Arial"/>
              </a:rPr>
              <a:t> </a:t>
            </a:r>
          </a:p>
          <a:p>
            <a:r>
              <a:rPr lang="en-US" sz="1800" dirty="0">
                <a:latin typeface="Arial"/>
                <a:ea typeface="Calibri"/>
                <a:cs typeface="Arial"/>
              </a:rPr>
              <a:t> </a:t>
            </a:r>
          </a:p>
          <a:p>
            <a:r>
              <a:rPr lang="en-US" sz="2400" dirty="0">
                <a:latin typeface="Arial"/>
                <a:ea typeface="Calibri"/>
                <a:cs typeface="Arial"/>
              </a:rPr>
              <a:t>○ Facilitate group conversations with emphasis </a:t>
            </a:r>
            <a:br>
              <a:rPr lang="en-US" sz="2400" dirty="0">
                <a:latin typeface="Arial"/>
                <a:ea typeface="Calibri"/>
                <a:cs typeface="Arial"/>
              </a:rPr>
            </a:br>
            <a:r>
              <a:rPr lang="en-US" sz="2400" dirty="0">
                <a:latin typeface="Arial"/>
                <a:ea typeface="Calibri"/>
                <a:cs typeface="Arial"/>
              </a:rPr>
              <a:t>   on experience</a:t>
            </a:r>
            <a:br>
              <a:rPr lang="en-US" sz="2400" dirty="0">
                <a:latin typeface="Arial"/>
                <a:ea typeface="Calibri"/>
                <a:cs typeface="Arial"/>
              </a:rPr>
            </a:br>
            <a:r>
              <a:rPr lang="en-US" sz="825" dirty="0">
                <a:latin typeface="Arial"/>
                <a:ea typeface="Calibri"/>
                <a:cs typeface="Arial"/>
              </a:rPr>
              <a:t>   </a:t>
            </a:r>
            <a:br>
              <a:rPr lang="en-US" sz="2400" dirty="0">
                <a:latin typeface="Arial"/>
                <a:ea typeface="Calibri"/>
                <a:cs typeface="Arial"/>
              </a:rPr>
            </a:br>
            <a:r>
              <a:rPr lang="en-US" sz="2400" dirty="0">
                <a:latin typeface="Arial"/>
                <a:ea typeface="Calibri"/>
                <a:cs typeface="Arial"/>
              </a:rPr>
              <a:t>○ Ask staff to experience artworks at multiple volumes,   </a:t>
            </a:r>
          </a:p>
          <a:p>
            <a:r>
              <a:rPr lang="en-US" sz="2400" dirty="0">
                <a:latin typeface="Arial"/>
                <a:ea typeface="Calibri"/>
                <a:cs typeface="Arial"/>
              </a:rPr>
              <a:t>   moving through space to understand how sound travels</a:t>
            </a:r>
          </a:p>
          <a:p>
            <a:r>
              <a:rPr lang="en-US" sz="825" dirty="0">
                <a:latin typeface="Arial"/>
                <a:ea typeface="Calibri"/>
                <a:cs typeface="Arial"/>
              </a:rPr>
              <a:t> </a:t>
            </a:r>
            <a:br>
              <a:rPr lang="en-US" sz="2400" dirty="0">
                <a:latin typeface="Arial"/>
                <a:ea typeface="Calibri"/>
                <a:cs typeface="Arial"/>
              </a:rPr>
            </a:br>
            <a:r>
              <a:rPr lang="en-US" sz="2400" dirty="0">
                <a:latin typeface="Arial"/>
                <a:ea typeface="Calibri"/>
                <a:cs typeface="Arial"/>
              </a:rPr>
              <a:t>○ Facilitate this process with 1–3 artworks with sound </a:t>
            </a:r>
            <a:br>
              <a:rPr lang="en-US" sz="2400" dirty="0">
                <a:latin typeface="Arial"/>
                <a:ea typeface="Calibri"/>
                <a:cs typeface="Arial"/>
              </a:rPr>
            </a:br>
            <a:r>
              <a:rPr lang="en-US" sz="2400" dirty="0">
                <a:latin typeface="Arial"/>
                <a:ea typeface="Calibri"/>
                <a:cs typeface="Arial"/>
              </a:rPr>
              <a:t>   sharing space</a:t>
            </a:r>
          </a:p>
          <a:p>
            <a:endParaRPr lang="en-US" sz="3300" dirty="0">
              <a:latin typeface="Arial"/>
              <a:ea typeface="Calibri"/>
              <a:cs typeface="Arial"/>
            </a:endParaRPr>
          </a:p>
        </p:txBody>
      </p:sp>
      <p:sp>
        <p:nvSpPr>
          <p:cNvPr id="6" name="Title">
            <a:extLst>
              <a:ext uri="{FF2B5EF4-FFF2-40B4-BE49-F238E27FC236}">
                <a16:creationId xmlns:a16="http://schemas.microsoft.com/office/drawing/2014/main" id="{060E9957-02C6-8C87-4E67-391305C3E8AB}"/>
              </a:ext>
            </a:extLst>
          </p:cNvPr>
          <p:cNvSpPr txBox="1">
            <a:spLocks noGrp="1"/>
          </p:cNvSpPr>
          <p:nvPr>
            <p:ph type="title" idx="4294967295"/>
          </p:nvPr>
        </p:nvSpPr>
        <p:spPr>
          <a:xfrm>
            <a:off x="426203" y="669545"/>
            <a:ext cx="6035879" cy="6001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chemeClr val="tx1"/>
                </a:solidFill>
                <a:effectLst/>
                <a:uLnTx/>
                <a:uFillTx/>
                <a:latin typeface="Arial"/>
                <a:ea typeface="Calibri"/>
                <a:cs typeface="Arial"/>
              </a:rPr>
              <a:t>Sound Test: Current Plan </a:t>
            </a:r>
          </a:p>
        </p:txBody>
      </p:sp>
      <p:sp>
        <p:nvSpPr>
          <p:cNvPr id="2" name="Header">
            <a:extLst>
              <a:ext uri="{FF2B5EF4-FFF2-40B4-BE49-F238E27FC236}">
                <a16:creationId xmlns:a16="http://schemas.microsoft.com/office/drawing/2014/main" id="{BE6B98B5-0C46-2BF8-F5F9-2AB1D454C1E3}"/>
              </a:ext>
            </a:extLst>
          </p:cNvPr>
          <p:cNvSpPr txBox="1"/>
          <p:nvPr/>
        </p:nvSpPr>
        <p:spPr>
          <a:xfrm>
            <a:off x="457200" y="353312"/>
            <a:ext cx="5143500" cy="223138"/>
          </a:xfrm>
          <a:prstGeom prst="rect">
            <a:avLst/>
          </a:prstGeom>
          <a:noFill/>
        </p:spPr>
        <p:txBody>
          <a:bodyPr wrap="square" lIns="68580" tIns="34290" rIns="68580" bIns="34290" anchor="b">
            <a:spAutoFit/>
          </a:bodyPr>
          <a:lstStyle/>
          <a:p>
            <a:r>
              <a:rPr lang="en-US" sz="1010" dirty="0">
                <a:latin typeface="Arial"/>
                <a:ea typeface="Calibri"/>
                <a:cs typeface="Arial"/>
              </a:rPr>
              <a:t>Drafting the Guidelines – 3a. User Testing by Staff</a:t>
            </a:r>
            <a:endParaRPr lang="en-US" sz="1010" dirty="0"/>
          </a:p>
        </p:txBody>
      </p:sp>
    </p:spTree>
    <p:extLst>
      <p:ext uri="{BB962C8B-B14F-4D97-AF65-F5344CB8AC3E}">
        <p14:creationId xmlns:p14="http://schemas.microsoft.com/office/powerpoint/2010/main" val="1318280709"/>
      </p:ext>
    </p:extLst>
  </p:cSld>
  <p:clrMapOvr>
    <a:masterClrMapping/>
  </p:clrMapOvr>
  <p:extLst>
    <p:ext uri="{6950BFC3-D8DA-4A85-94F7-54DA5524770B}">
      <p188:commentRel xmlns:p188="http://schemas.microsoft.com/office/powerpoint/2018/8/main" r:id="rId3"/>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descr="Five videos projected on two walls of a darkened gallery with multiple speakers suspended from the ceiling.">
            <a:extLst>
              <a:ext uri="{FF2B5EF4-FFF2-40B4-BE49-F238E27FC236}">
                <a16:creationId xmlns:a16="http://schemas.microsoft.com/office/drawing/2014/main" id="{E945F012-7D9C-0773-60C8-3EFE62EEFDF4}"/>
              </a:ext>
            </a:extLst>
          </p:cNvPr>
          <p:cNvPicPr>
            <a:picLocks noChangeAspect="1"/>
          </p:cNvPicPr>
          <p:nvPr/>
        </p:nvPicPr>
        <p:blipFill>
          <a:blip r:embed="rId3"/>
          <a:stretch>
            <a:fillRect/>
          </a:stretch>
        </p:blipFill>
        <p:spPr>
          <a:xfrm>
            <a:off x="-182472" y="-598408"/>
            <a:ext cx="9508943" cy="6340315"/>
          </a:xfrm>
          <a:prstGeom prst="rect">
            <a:avLst/>
          </a:prstGeom>
        </p:spPr>
      </p:pic>
      <p:sp>
        <p:nvSpPr>
          <p:cNvPr id="2" name="image description">
            <a:extLst>
              <a:ext uri="{FF2B5EF4-FFF2-40B4-BE49-F238E27FC236}">
                <a16:creationId xmlns:a16="http://schemas.microsoft.com/office/drawing/2014/main" id="{BAA90CE1-1363-BBE7-B675-C218646249F9}"/>
              </a:ext>
            </a:extLst>
          </p:cNvPr>
          <p:cNvSpPr txBox="1">
            <a:spLocks noGrp="1"/>
          </p:cNvSpPr>
          <p:nvPr>
            <p:ph type="title" idx="4294967295"/>
          </p:nvPr>
        </p:nvSpPr>
        <p:spPr>
          <a:xfrm>
            <a:off x="260350" y="4735513"/>
            <a:ext cx="8883650" cy="277812"/>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 Installation views of </a:t>
            </a:r>
            <a:r>
              <a:rPr kumimoji="0" lang="en-US" sz="750" b="0" i="1"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Andrea Büttner: Piano Destructions</a:t>
            </a: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 Medtronic Gallery.</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 November 21, 2015 – May 15, 2016. Photo: Gene Pittman. </a:t>
            </a:r>
          </a:p>
        </p:txBody>
      </p:sp>
      <p:pic>
        <p:nvPicPr>
          <p:cNvPr id="3" name="logo" descr="white Walker Logo">
            <a:extLst>
              <a:ext uri="{FF2B5EF4-FFF2-40B4-BE49-F238E27FC236}">
                <a16:creationId xmlns:a16="http://schemas.microsoft.com/office/drawing/2014/main" id="{CFC5F5AB-6D71-243A-B083-68C5B264D134}"/>
              </a:ext>
            </a:extLst>
          </p:cNvPr>
          <p:cNvPicPr>
            <a:picLocks noChangeAspect="1"/>
          </p:cNvPicPr>
          <p:nvPr/>
        </p:nvPicPr>
        <p:blipFill>
          <a:blip r:embed="rId4">
            <a:lum bright="100000"/>
          </a:blip>
          <a:stretch>
            <a:fillRect/>
          </a:stretch>
        </p:blipFill>
        <p:spPr>
          <a:xfrm>
            <a:off x="7767828" y="4766311"/>
            <a:ext cx="918972" cy="164102"/>
          </a:xfrm>
          <a:prstGeom prst="rect">
            <a:avLst/>
          </a:prstGeom>
        </p:spPr>
      </p:pic>
    </p:spTree>
    <p:extLst>
      <p:ext uri="{BB962C8B-B14F-4D97-AF65-F5344CB8AC3E}">
        <p14:creationId xmlns:p14="http://schemas.microsoft.com/office/powerpoint/2010/main" val="37105633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descr="Three screens with video projections suspended from the ceiling in the center of a gallery with artwork and an additional video displayed on surrounding walls.">
            <a:extLst>
              <a:ext uri="{FF2B5EF4-FFF2-40B4-BE49-F238E27FC236}">
                <a16:creationId xmlns:a16="http://schemas.microsoft.com/office/drawing/2014/main" id="{6CFA9860-6F40-1287-82BE-B00A9E17C214}"/>
              </a:ext>
            </a:extLst>
          </p:cNvPr>
          <p:cNvPicPr>
            <a:picLocks noChangeAspect="1"/>
          </p:cNvPicPr>
          <p:nvPr/>
        </p:nvPicPr>
        <p:blipFill>
          <a:blip r:embed="rId2"/>
          <a:stretch>
            <a:fillRect/>
          </a:stretch>
        </p:blipFill>
        <p:spPr>
          <a:xfrm>
            <a:off x="0" y="-488358"/>
            <a:ext cx="9144000" cy="6096000"/>
          </a:xfrm>
          <a:prstGeom prst="rect">
            <a:avLst/>
          </a:prstGeom>
        </p:spPr>
      </p:pic>
      <p:sp>
        <p:nvSpPr>
          <p:cNvPr id="2" name="image description">
            <a:extLst>
              <a:ext uri="{FF2B5EF4-FFF2-40B4-BE49-F238E27FC236}">
                <a16:creationId xmlns:a16="http://schemas.microsoft.com/office/drawing/2014/main" id="{94C68059-B3A0-8DAE-0F4B-973A3F21F638}"/>
              </a:ext>
            </a:extLst>
          </p:cNvPr>
          <p:cNvSpPr txBox="1">
            <a:spLocks noGrp="1"/>
          </p:cNvSpPr>
          <p:nvPr>
            <p:ph type="title" idx="4294967295"/>
          </p:nvPr>
        </p:nvSpPr>
        <p:spPr>
          <a:xfrm>
            <a:off x="260350" y="4735513"/>
            <a:ext cx="8883650" cy="288925"/>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 Installation view of </a:t>
            </a:r>
            <a:r>
              <a:rPr kumimoji="0" lang="en-US" sz="750" b="0" i="1"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Multiple Realities: Experimental Art in the Eastern Bloc, 1960s–1980s</a:t>
            </a: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 Galleries 1, 2, 3, Perlman. </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 November 11, 2023 – March 10, 2024. Photo: Eric Mueller. </a:t>
            </a:r>
          </a:p>
        </p:txBody>
      </p:sp>
      <p:pic>
        <p:nvPicPr>
          <p:cNvPr id="3" name="logo" descr="black Walker Logo">
            <a:extLst>
              <a:ext uri="{FF2B5EF4-FFF2-40B4-BE49-F238E27FC236}">
                <a16:creationId xmlns:a16="http://schemas.microsoft.com/office/drawing/2014/main" id="{301C7691-E112-7857-0642-7144AA3EF78B}"/>
              </a:ext>
            </a:extLst>
          </p:cNvPr>
          <p:cNvPicPr>
            <a:picLocks noChangeAspect="1"/>
          </p:cNvPicPr>
          <p:nvPr/>
        </p:nvPicPr>
        <p:blipFill>
          <a:blip r:embed="rId3">
            <a:lum/>
          </a:blip>
          <a:stretch>
            <a:fillRect/>
          </a:stretch>
        </p:blipFill>
        <p:spPr>
          <a:xfrm>
            <a:off x="7767828" y="4766311"/>
            <a:ext cx="918972" cy="164102"/>
          </a:xfrm>
          <a:prstGeom prst="rect">
            <a:avLst/>
          </a:prstGeom>
        </p:spPr>
      </p:pic>
    </p:spTree>
    <p:extLst>
      <p:ext uri="{BB962C8B-B14F-4D97-AF65-F5344CB8AC3E}">
        <p14:creationId xmlns:p14="http://schemas.microsoft.com/office/powerpoint/2010/main" val="14067174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93DAA-9A7D-13E5-0B86-F23CD023C3ED}"/>
            </a:ext>
          </a:extLst>
        </p:cNvPr>
        <p:cNvGrpSpPr/>
        <p:nvPr/>
      </p:nvGrpSpPr>
      <p:grpSpPr>
        <a:xfrm>
          <a:off x="0" y="0"/>
          <a:ext cx="0" cy="0"/>
          <a:chOff x="0" y="0"/>
          <a:chExt cx="0" cy="0"/>
        </a:xfrm>
      </p:grpSpPr>
      <p:pic>
        <p:nvPicPr>
          <p:cNvPr id="3" name="logo" descr="black Walker Logo">
            <a:extLst>
              <a:ext uri="{FF2B5EF4-FFF2-40B4-BE49-F238E27FC236}">
                <a16:creationId xmlns:a16="http://schemas.microsoft.com/office/drawing/2014/main" id="{71CD9084-0154-2801-2AD8-F81BABA7053B}"/>
              </a:ext>
            </a:extLst>
          </p:cNvPr>
          <p:cNvPicPr>
            <a:picLocks noChangeAspect="1"/>
          </p:cNvPicPr>
          <p:nvPr/>
        </p:nvPicPr>
        <p:blipFill>
          <a:blip r:embed="rId4"/>
          <a:stretch>
            <a:fillRect/>
          </a:stretch>
        </p:blipFill>
        <p:spPr>
          <a:xfrm>
            <a:off x="7767828" y="4766311"/>
            <a:ext cx="918972" cy="164102"/>
          </a:xfrm>
          <a:prstGeom prst="rect">
            <a:avLst/>
          </a:prstGeom>
        </p:spPr>
      </p:pic>
      <p:sp>
        <p:nvSpPr>
          <p:cNvPr id="4" name="text body">
            <a:extLst>
              <a:ext uri="{FF2B5EF4-FFF2-40B4-BE49-F238E27FC236}">
                <a16:creationId xmlns:a16="http://schemas.microsoft.com/office/drawing/2014/main" id="{96EC93D6-7BFC-8CA6-C507-3583D4FF7519}"/>
              </a:ext>
            </a:extLst>
          </p:cNvPr>
          <p:cNvSpPr txBox="1">
            <a:spLocks/>
          </p:cNvSpPr>
          <p:nvPr/>
        </p:nvSpPr>
        <p:spPr>
          <a:xfrm>
            <a:off x="457200" y="748946"/>
            <a:ext cx="7550524" cy="1207602"/>
          </a:xfrm>
          <a:prstGeom prst="rect">
            <a:avLst/>
          </a:prstGeom>
          <a:noFill/>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latin typeface="Arial" panose="020B0604020202020204" pitchFamily="34" charset="0"/>
                <a:ea typeface="Calibri"/>
                <a:cs typeface="Arial" panose="020B0604020202020204" pitchFamily="34" charset="0"/>
              </a:rPr>
              <a:t> </a:t>
            </a:r>
          </a:p>
          <a:p>
            <a:endParaRPr lang="en-US" sz="1200" dirty="0">
              <a:latin typeface="Arial" panose="020B0604020202020204" pitchFamily="34" charset="0"/>
              <a:ea typeface="Calibri"/>
              <a:cs typeface="Arial" panose="020B0604020202020204" pitchFamily="34" charset="0"/>
            </a:endParaRPr>
          </a:p>
          <a:p>
            <a:pPr algn="l"/>
            <a:r>
              <a:rPr lang="en-US" sz="2400" dirty="0">
                <a:latin typeface="Arial" panose="020B0604020202020204" pitchFamily="34" charset="0"/>
                <a:cs typeface="Arial" panose="020B0604020202020204" pitchFamily="34" charset="0"/>
              </a:rPr>
              <a:t>Formerly:</a:t>
            </a:r>
          </a:p>
          <a:p>
            <a:r>
              <a:rPr lang="en-US" sz="2400" dirty="0">
                <a:latin typeface="Arial"/>
                <a:cs typeface="Arial"/>
              </a:rPr>
              <a:t>○ </a:t>
            </a:r>
            <a:r>
              <a:rPr lang="en-US" sz="2400" dirty="0">
                <a:latin typeface="Arial" panose="020B0604020202020204" pitchFamily="34" charset="0"/>
                <a:cs typeface="Arial" panose="020B0604020202020204" pitchFamily="34" charset="0"/>
              </a:rPr>
              <a:t>C</a:t>
            </a:r>
            <a:r>
              <a:rPr lang="en-US" sz="2400" dirty="0">
                <a:latin typeface="Arial" panose="020B0604020202020204" pitchFamily="34" charset="0"/>
                <a:ea typeface="Calibri"/>
                <a:cs typeface="Arial" panose="020B0604020202020204" pitchFamily="34" charset="0"/>
              </a:rPr>
              <a:t>onsidered in terms of maximum decibels</a:t>
            </a:r>
          </a:p>
          <a:p>
            <a:pPr algn="l"/>
            <a:endParaRPr lang="en-US" sz="825" dirty="0">
              <a:latin typeface="Arial" panose="020B0604020202020204" pitchFamily="34" charset="0"/>
              <a:cs typeface="Arial" panose="020B0604020202020204" pitchFamily="34" charset="0"/>
            </a:endParaRPr>
          </a:p>
          <a:p>
            <a:pPr algn="l"/>
            <a:endParaRPr lang="en-US" sz="825" dirty="0">
              <a:latin typeface="Arial" panose="020B0604020202020204" pitchFamily="34" charset="0"/>
              <a:cs typeface="Arial" panose="020B0604020202020204" pitchFamily="34" charset="0"/>
            </a:endParaRPr>
          </a:p>
          <a:p>
            <a:endParaRPr lang="en-US" sz="3300" dirty="0">
              <a:latin typeface="Arial" panose="020B0604020202020204" pitchFamily="34" charset="0"/>
              <a:ea typeface="Calibri"/>
              <a:cs typeface="Arial" panose="020B0604020202020204" pitchFamily="34" charset="0"/>
            </a:endParaRPr>
          </a:p>
        </p:txBody>
      </p:sp>
      <p:sp>
        <p:nvSpPr>
          <p:cNvPr id="6" name="Title">
            <a:extLst>
              <a:ext uri="{FF2B5EF4-FFF2-40B4-BE49-F238E27FC236}">
                <a16:creationId xmlns:a16="http://schemas.microsoft.com/office/drawing/2014/main" id="{A90C786A-7781-7A38-D691-7E59652969FA}"/>
              </a:ext>
            </a:extLst>
          </p:cNvPr>
          <p:cNvSpPr txBox="1">
            <a:spLocks noGrp="1"/>
          </p:cNvSpPr>
          <p:nvPr>
            <p:ph type="title" idx="4294967295"/>
          </p:nvPr>
        </p:nvSpPr>
        <p:spPr>
          <a:xfrm>
            <a:off x="432033" y="669151"/>
            <a:ext cx="7009002" cy="7261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Calibri"/>
                <a:cs typeface="Arial" panose="020B0604020202020204" pitchFamily="34" charset="0"/>
              </a:rPr>
              <a:t>Sound Test: Standards in Progress </a:t>
            </a:r>
          </a:p>
        </p:txBody>
      </p:sp>
      <p:sp>
        <p:nvSpPr>
          <p:cNvPr id="2" name="header">
            <a:extLst>
              <a:ext uri="{FF2B5EF4-FFF2-40B4-BE49-F238E27FC236}">
                <a16:creationId xmlns:a16="http://schemas.microsoft.com/office/drawing/2014/main" id="{923FB0F5-6D98-8ECE-CE1D-173C2509830F}"/>
              </a:ext>
            </a:extLst>
          </p:cNvPr>
          <p:cNvSpPr txBox="1"/>
          <p:nvPr/>
        </p:nvSpPr>
        <p:spPr>
          <a:xfrm>
            <a:off x="457200" y="353312"/>
            <a:ext cx="5143500" cy="223138"/>
          </a:xfrm>
          <a:prstGeom prst="rect">
            <a:avLst/>
          </a:prstGeom>
          <a:noFill/>
        </p:spPr>
        <p:txBody>
          <a:bodyPr wrap="square" lIns="68580" tIns="34290" rIns="68580" bIns="34290" anchor="b">
            <a:spAutoFit/>
          </a:bodyPr>
          <a:lstStyle/>
          <a:p>
            <a:r>
              <a:rPr lang="en-US" sz="1010" dirty="0">
                <a:latin typeface="Arial"/>
                <a:ea typeface="Calibri"/>
                <a:cs typeface="Arial"/>
              </a:rPr>
              <a:t>Drafting the Guidelines – 3a. User Testing by Staff</a:t>
            </a:r>
            <a:endParaRPr lang="en-US" sz="1010" dirty="0"/>
          </a:p>
        </p:txBody>
      </p:sp>
    </p:spTree>
    <p:extLst>
      <p:ext uri="{BB962C8B-B14F-4D97-AF65-F5344CB8AC3E}">
        <p14:creationId xmlns:p14="http://schemas.microsoft.com/office/powerpoint/2010/main" val="2499841995"/>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7362F-BF52-F60C-8C6E-CE8398CEE184}"/>
            </a:ext>
          </a:extLst>
        </p:cNvPr>
        <p:cNvGrpSpPr/>
        <p:nvPr/>
      </p:nvGrpSpPr>
      <p:grpSpPr>
        <a:xfrm>
          <a:off x="0" y="0"/>
          <a:ext cx="0" cy="0"/>
          <a:chOff x="0" y="0"/>
          <a:chExt cx="0" cy="0"/>
        </a:xfrm>
      </p:grpSpPr>
      <p:pic>
        <p:nvPicPr>
          <p:cNvPr id="5" name="logo" descr="Walker Logo">
            <a:extLst>
              <a:ext uri="{FF2B5EF4-FFF2-40B4-BE49-F238E27FC236}">
                <a16:creationId xmlns:a16="http://schemas.microsoft.com/office/drawing/2014/main" id="{7877F871-C172-DF44-C252-8DFCB99FCFFC}"/>
              </a:ext>
            </a:extLst>
          </p:cNvPr>
          <p:cNvPicPr>
            <a:picLocks noChangeAspect="1"/>
          </p:cNvPicPr>
          <p:nvPr/>
        </p:nvPicPr>
        <p:blipFill>
          <a:blip r:embed="rId2"/>
          <a:stretch>
            <a:fillRect/>
          </a:stretch>
        </p:blipFill>
        <p:spPr>
          <a:xfrm>
            <a:off x="7767828" y="4766311"/>
            <a:ext cx="918972" cy="164102"/>
          </a:xfrm>
          <a:prstGeom prst="rect">
            <a:avLst/>
          </a:prstGeom>
        </p:spPr>
      </p:pic>
      <p:sp>
        <p:nvSpPr>
          <p:cNvPr id="2" name="Title">
            <a:extLst>
              <a:ext uri="{FF2B5EF4-FFF2-40B4-BE49-F238E27FC236}">
                <a16:creationId xmlns:a16="http://schemas.microsoft.com/office/drawing/2014/main" id="{5965B8B7-6487-954F-A841-C227B7E99771}"/>
              </a:ext>
            </a:extLst>
          </p:cNvPr>
          <p:cNvSpPr>
            <a:spLocks noGrp="1"/>
          </p:cNvSpPr>
          <p:nvPr>
            <p:ph type="ctrTitle"/>
          </p:nvPr>
        </p:nvSpPr>
        <p:spPr>
          <a:xfrm>
            <a:off x="457200" y="741173"/>
            <a:ext cx="8686800" cy="2909455"/>
          </a:xfrm>
          <a:noFill/>
        </p:spPr>
        <p:txBody>
          <a:bodyPr anchor="t">
            <a:noAutofit/>
          </a:bodyPr>
          <a:lstStyle/>
          <a:p>
            <a:pPr algn="l"/>
            <a:r>
              <a:rPr lang="en-US" sz="3300" dirty="0">
                <a:latin typeface="Arial" panose="020B0604020202020204" pitchFamily="34" charset="0"/>
                <a:cs typeface="Arial" panose="020B0604020202020204" pitchFamily="34" charset="0"/>
              </a:rPr>
              <a:t>From the beginning of exhibition planning, </a:t>
            </a:r>
            <a:br>
              <a:rPr lang="en-US" sz="3300" dirty="0">
                <a:latin typeface="Arial" panose="020B0604020202020204" pitchFamily="34" charset="0"/>
                <a:cs typeface="Arial" panose="020B0604020202020204" pitchFamily="34" charset="0"/>
              </a:rPr>
            </a:br>
            <a:r>
              <a:rPr lang="en-US" sz="3300" dirty="0">
                <a:latin typeface="Arial" panose="020B0604020202020204" pitchFamily="34" charset="0"/>
                <a:cs typeface="Arial" panose="020B0604020202020204" pitchFamily="34" charset="0"/>
              </a:rPr>
              <a:t>the Walker strives to go beyond legal compliance to assist staff and artists in centering audiences to improve access </a:t>
            </a:r>
            <a:br>
              <a:rPr lang="en-US" sz="3300" dirty="0">
                <a:latin typeface="Arial" panose="020B0604020202020204" pitchFamily="34" charset="0"/>
                <a:cs typeface="Arial" panose="020B0604020202020204" pitchFamily="34" charset="0"/>
              </a:rPr>
            </a:br>
            <a:r>
              <a:rPr lang="en-US" sz="3300" dirty="0">
                <a:latin typeface="Arial" panose="020B0604020202020204" pitchFamily="34" charset="0"/>
                <a:cs typeface="Arial" panose="020B0604020202020204" pitchFamily="34" charset="0"/>
              </a:rPr>
              <a:t>and deepen visitor engagement.  </a:t>
            </a:r>
          </a:p>
        </p:txBody>
      </p:sp>
      <p:sp>
        <p:nvSpPr>
          <p:cNvPr id="4" name="Header">
            <a:extLst>
              <a:ext uri="{FF2B5EF4-FFF2-40B4-BE49-F238E27FC236}">
                <a16:creationId xmlns:a16="http://schemas.microsoft.com/office/drawing/2014/main" id="{B896D200-2D75-C264-4181-16FB8EC1BD33}"/>
              </a:ext>
            </a:extLst>
          </p:cNvPr>
          <p:cNvSpPr txBox="1"/>
          <p:nvPr/>
        </p:nvSpPr>
        <p:spPr>
          <a:xfrm>
            <a:off x="457200" y="347491"/>
            <a:ext cx="5143500" cy="248209"/>
          </a:xfrm>
          <a:prstGeom prst="rect">
            <a:avLst/>
          </a:prstGeom>
          <a:noFill/>
        </p:spPr>
        <p:txBody>
          <a:bodyPr wrap="square" anchor="b">
            <a:spAutoFit/>
          </a:bodyPr>
          <a:lstStyle/>
          <a:p>
            <a:r>
              <a:rPr lang="en-US" sz="1013">
                <a:latin typeface="Arial" panose="020B0604020202020204" pitchFamily="34" charset="0"/>
                <a:ea typeface="Calibri"/>
                <a:cs typeface="Arial" panose="020B0604020202020204" pitchFamily="34" charset="0"/>
              </a:rPr>
              <a:t>Installation Guidelines for Accessible and Inclusive Exhibitions</a:t>
            </a:r>
            <a:endParaRPr lang="en-US" sz="1013"/>
          </a:p>
        </p:txBody>
      </p:sp>
    </p:spTree>
    <p:extLst>
      <p:ext uri="{BB962C8B-B14F-4D97-AF65-F5344CB8AC3E}">
        <p14:creationId xmlns:p14="http://schemas.microsoft.com/office/powerpoint/2010/main" val="2186309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93DAA-9A7D-13E5-0B86-F23CD023C3ED}"/>
            </a:ext>
          </a:extLst>
        </p:cNvPr>
        <p:cNvGrpSpPr/>
        <p:nvPr/>
      </p:nvGrpSpPr>
      <p:grpSpPr>
        <a:xfrm>
          <a:off x="0" y="0"/>
          <a:ext cx="0" cy="0"/>
          <a:chOff x="0" y="0"/>
          <a:chExt cx="0" cy="0"/>
        </a:xfrm>
      </p:grpSpPr>
      <p:pic>
        <p:nvPicPr>
          <p:cNvPr id="3" name="logo" descr="black Walker Logo">
            <a:extLst>
              <a:ext uri="{FF2B5EF4-FFF2-40B4-BE49-F238E27FC236}">
                <a16:creationId xmlns:a16="http://schemas.microsoft.com/office/drawing/2014/main" id="{71CD9084-0154-2801-2AD8-F81BABA7053B}"/>
              </a:ext>
            </a:extLst>
          </p:cNvPr>
          <p:cNvPicPr>
            <a:picLocks noChangeAspect="1"/>
          </p:cNvPicPr>
          <p:nvPr/>
        </p:nvPicPr>
        <p:blipFill>
          <a:blip r:embed="rId4"/>
          <a:stretch>
            <a:fillRect/>
          </a:stretch>
        </p:blipFill>
        <p:spPr>
          <a:xfrm>
            <a:off x="7767828" y="4766311"/>
            <a:ext cx="918972" cy="164102"/>
          </a:xfrm>
          <a:prstGeom prst="rect">
            <a:avLst/>
          </a:prstGeom>
        </p:spPr>
      </p:pic>
      <p:sp>
        <p:nvSpPr>
          <p:cNvPr id="4" name="text body">
            <a:extLst>
              <a:ext uri="{FF2B5EF4-FFF2-40B4-BE49-F238E27FC236}">
                <a16:creationId xmlns:a16="http://schemas.microsoft.com/office/drawing/2014/main" id="{96EC93D6-7BFC-8CA6-C507-3583D4FF7519}"/>
              </a:ext>
            </a:extLst>
          </p:cNvPr>
          <p:cNvSpPr txBox="1">
            <a:spLocks/>
          </p:cNvSpPr>
          <p:nvPr/>
        </p:nvSpPr>
        <p:spPr>
          <a:xfrm>
            <a:off x="457200" y="748946"/>
            <a:ext cx="7550524" cy="1207602"/>
          </a:xfrm>
          <a:prstGeom prst="rect">
            <a:avLst/>
          </a:prstGeom>
          <a:noFill/>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latin typeface="Arial" panose="020B0604020202020204" pitchFamily="34" charset="0"/>
                <a:ea typeface="Calibri"/>
                <a:cs typeface="Arial" panose="020B0604020202020204" pitchFamily="34" charset="0"/>
              </a:rPr>
              <a:t> </a:t>
            </a:r>
          </a:p>
          <a:p>
            <a:endParaRPr lang="en-US" sz="1200" dirty="0">
              <a:latin typeface="Arial" panose="020B0604020202020204" pitchFamily="34" charset="0"/>
              <a:ea typeface="Calibri"/>
              <a:cs typeface="Arial" panose="020B0604020202020204" pitchFamily="34" charset="0"/>
            </a:endParaRPr>
          </a:p>
          <a:p>
            <a:pPr algn="l"/>
            <a:r>
              <a:rPr lang="en-US" sz="2400" dirty="0">
                <a:latin typeface="Arial" panose="020B0604020202020204" pitchFamily="34" charset="0"/>
                <a:cs typeface="Arial" panose="020B0604020202020204" pitchFamily="34" charset="0"/>
              </a:rPr>
              <a:t>Formerly:</a:t>
            </a:r>
          </a:p>
          <a:p>
            <a:r>
              <a:rPr lang="en-US" sz="2400" dirty="0">
                <a:latin typeface="Arial"/>
                <a:cs typeface="Arial"/>
              </a:rPr>
              <a:t>○ </a:t>
            </a:r>
            <a:r>
              <a:rPr lang="en-US" sz="2400" dirty="0">
                <a:latin typeface="Arial" panose="020B0604020202020204" pitchFamily="34" charset="0"/>
                <a:cs typeface="Arial" panose="020B0604020202020204" pitchFamily="34" charset="0"/>
              </a:rPr>
              <a:t>C</a:t>
            </a:r>
            <a:r>
              <a:rPr lang="en-US" sz="2400" dirty="0">
                <a:latin typeface="Arial" panose="020B0604020202020204" pitchFamily="34" charset="0"/>
                <a:ea typeface="Calibri"/>
                <a:cs typeface="Arial" panose="020B0604020202020204" pitchFamily="34" charset="0"/>
              </a:rPr>
              <a:t>onsidered in terms of maximum decibels</a:t>
            </a:r>
          </a:p>
          <a:p>
            <a:pPr algn="l"/>
            <a:endParaRPr lang="en-US" sz="825" dirty="0">
              <a:latin typeface="Arial" panose="020B0604020202020204" pitchFamily="34" charset="0"/>
              <a:cs typeface="Arial" panose="020B0604020202020204" pitchFamily="34" charset="0"/>
            </a:endParaRPr>
          </a:p>
          <a:p>
            <a:pPr algn="l"/>
            <a:endParaRPr lang="en-US" sz="825" dirty="0">
              <a:latin typeface="Arial" panose="020B0604020202020204" pitchFamily="34" charset="0"/>
              <a:cs typeface="Arial" panose="020B0604020202020204" pitchFamily="34" charset="0"/>
            </a:endParaRPr>
          </a:p>
          <a:p>
            <a:r>
              <a:rPr lang="en-US" sz="2400" dirty="0">
                <a:latin typeface="Arial" panose="020B0604020202020204" pitchFamily="34" charset="0"/>
                <a:ea typeface="Calibri"/>
                <a:cs typeface="Arial" panose="020B0604020202020204" pitchFamily="34" charset="0"/>
              </a:rPr>
              <a:t>Current Considerations:</a:t>
            </a:r>
          </a:p>
          <a:p>
            <a:r>
              <a:rPr lang="en-US" sz="2400" dirty="0">
                <a:latin typeface="Arial"/>
                <a:cs typeface="Arial"/>
              </a:rPr>
              <a:t>○ T</a:t>
            </a:r>
            <a:r>
              <a:rPr lang="en-US" sz="2400" dirty="0">
                <a:latin typeface="Arial" panose="020B0604020202020204" pitchFamily="34" charset="0"/>
                <a:ea typeface="Calibri"/>
                <a:cs typeface="Arial" panose="020B0604020202020204" pitchFamily="34" charset="0"/>
              </a:rPr>
              <a:t>otal cumulative decibels </a:t>
            </a:r>
          </a:p>
          <a:p>
            <a:r>
              <a:rPr lang="en-US" sz="375" dirty="0">
                <a:latin typeface="Arial" panose="020B0604020202020204" pitchFamily="34" charset="0"/>
                <a:ea typeface="Calibri"/>
                <a:cs typeface="Arial" panose="020B0604020202020204" pitchFamily="34" charset="0"/>
              </a:rPr>
              <a:t> </a:t>
            </a:r>
          </a:p>
          <a:p>
            <a:r>
              <a:rPr lang="en-US" sz="2400" dirty="0">
                <a:latin typeface="Arial"/>
                <a:cs typeface="Arial"/>
              </a:rPr>
              <a:t>○ </a:t>
            </a:r>
            <a:r>
              <a:rPr lang="en-US" sz="2400" dirty="0">
                <a:latin typeface="Arial" panose="020B0604020202020204" pitchFamily="34" charset="0"/>
                <a:cs typeface="Arial" panose="020B0604020202020204" pitchFamily="34" charset="0"/>
              </a:rPr>
              <a:t>O</a:t>
            </a:r>
            <a:r>
              <a:rPr lang="en-US" sz="2400" dirty="0">
                <a:latin typeface="Arial" panose="020B0604020202020204" pitchFamily="34" charset="0"/>
                <a:ea typeface="Calibri"/>
                <a:cs typeface="Arial" panose="020B0604020202020204" pitchFamily="34" charset="0"/>
              </a:rPr>
              <a:t>verlapping sound from multiple artworks </a:t>
            </a:r>
          </a:p>
          <a:p>
            <a:r>
              <a:rPr lang="en-US" sz="375" dirty="0">
                <a:latin typeface="Arial" panose="020B0604020202020204" pitchFamily="34" charset="0"/>
                <a:ea typeface="Calibri"/>
                <a:cs typeface="Arial" panose="020B0604020202020204" pitchFamily="34" charset="0"/>
              </a:rPr>
              <a:t> </a:t>
            </a:r>
          </a:p>
          <a:p>
            <a:r>
              <a:rPr lang="en-US" sz="2400" dirty="0">
                <a:latin typeface="Arial"/>
                <a:cs typeface="Arial"/>
              </a:rPr>
              <a:t>○ </a:t>
            </a:r>
            <a:r>
              <a:rPr lang="en-US" sz="2400" dirty="0">
                <a:latin typeface="Arial" panose="020B0604020202020204" pitchFamily="34" charset="0"/>
                <a:ea typeface="+mn-ea"/>
                <a:cs typeface="Arial" panose="020B0604020202020204" pitchFamily="34" charset="0"/>
              </a:rPr>
              <a:t>T</a:t>
            </a:r>
            <a:r>
              <a:rPr lang="en-US" sz="2400" dirty="0">
                <a:latin typeface="Arial" panose="020B0604020202020204" pitchFamily="34" charset="0"/>
                <a:ea typeface="Calibri"/>
                <a:cs typeface="Arial" panose="020B0604020202020204" pitchFamily="34" charset="0"/>
              </a:rPr>
              <a:t>ype of sound (e.g., ambient fan noise has </a:t>
            </a:r>
          </a:p>
          <a:p>
            <a:r>
              <a:rPr lang="en-US" sz="2400" dirty="0">
                <a:latin typeface="Arial" panose="020B0604020202020204" pitchFamily="34" charset="0"/>
                <a:ea typeface="Calibri"/>
                <a:cs typeface="Arial" panose="020B0604020202020204" pitchFamily="34" charset="0"/>
              </a:rPr>
              <a:t>   a different impact than sirens)</a:t>
            </a:r>
          </a:p>
          <a:p>
            <a:r>
              <a:rPr lang="en-US" sz="375" dirty="0">
                <a:latin typeface="Arial" panose="020B0604020202020204" pitchFamily="34" charset="0"/>
                <a:ea typeface="Calibri"/>
                <a:cs typeface="Arial" panose="020B0604020202020204" pitchFamily="34" charset="0"/>
              </a:rPr>
              <a:t> </a:t>
            </a:r>
          </a:p>
          <a:p>
            <a:r>
              <a:rPr lang="en-US" sz="2400" dirty="0">
                <a:latin typeface="Arial"/>
                <a:cs typeface="Arial"/>
              </a:rPr>
              <a:t>○ </a:t>
            </a:r>
            <a:r>
              <a:rPr lang="en-US" sz="2400" dirty="0">
                <a:latin typeface="Arial" panose="020B0604020202020204" pitchFamily="34" charset="0"/>
                <a:cs typeface="Arial" panose="020B0604020202020204" pitchFamily="34" charset="0"/>
              </a:rPr>
              <a:t>S</a:t>
            </a:r>
            <a:r>
              <a:rPr lang="en-US" sz="2400" dirty="0">
                <a:latin typeface="Arial" panose="020B0604020202020204" pitchFamily="34" charset="0"/>
                <a:ea typeface="Calibri"/>
                <a:cs typeface="Arial" panose="020B0604020202020204" pitchFamily="34" charset="0"/>
              </a:rPr>
              <a:t>ound travel outside of the gallery and </a:t>
            </a:r>
          </a:p>
          <a:p>
            <a:r>
              <a:rPr lang="en-US" sz="2400" dirty="0">
                <a:latin typeface="Arial" panose="020B0604020202020204" pitchFamily="34" charset="0"/>
                <a:ea typeface="Calibri"/>
                <a:cs typeface="Arial" panose="020B0604020202020204" pitchFamily="34" charset="0"/>
              </a:rPr>
              <a:t>   into adjacent and/or public spaces</a:t>
            </a:r>
          </a:p>
          <a:p>
            <a:endParaRPr lang="en-US" sz="3300" dirty="0">
              <a:latin typeface="Arial" panose="020B0604020202020204" pitchFamily="34" charset="0"/>
              <a:ea typeface="Calibri"/>
              <a:cs typeface="Arial" panose="020B0604020202020204" pitchFamily="34" charset="0"/>
            </a:endParaRPr>
          </a:p>
        </p:txBody>
      </p:sp>
      <p:sp>
        <p:nvSpPr>
          <p:cNvPr id="5" name="Title">
            <a:extLst>
              <a:ext uri="{FF2B5EF4-FFF2-40B4-BE49-F238E27FC236}">
                <a16:creationId xmlns:a16="http://schemas.microsoft.com/office/drawing/2014/main" id="{01285118-DD3B-F632-58F0-7D73B58AA6EA}"/>
              </a:ext>
            </a:extLst>
          </p:cNvPr>
          <p:cNvSpPr txBox="1">
            <a:spLocks noGrp="1"/>
          </p:cNvSpPr>
          <p:nvPr>
            <p:ph type="title" idx="4294967295"/>
          </p:nvPr>
        </p:nvSpPr>
        <p:spPr>
          <a:xfrm>
            <a:off x="432033" y="669151"/>
            <a:ext cx="8530898" cy="6001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Calibri"/>
                <a:cs typeface="Arial" panose="020B0604020202020204" pitchFamily="34" charset="0"/>
              </a:rPr>
              <a:t>Sound Test: Standards in Progress </a:t>
            </a:r>
            <a:r>
              <a:rPr kumimoji="0" lang="en-US" sz="3300" b="0" i="0" u="none"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rPr>
              <a:t>2 of 2 </a:t>
            </a:r>
          </a:p>
        </p:txBody>
      </p:sp>
      <p:sp>
        <p:nvSpPr>
          <p:cNvPr id="2" name="header">
            <a:extLst>
              <a:ext uri="{FF2B5EF4-FFF2-40B4-BE49-F238E27FC236}">
                <a16:creationId xmlns:a16="http://schemas.microsoft.com/office/drawing/2014/main" id="{8EDA1F69-ACA8-2D88-B349-40530C57AB68}"/>
              </a:ext>
            </a:extLst>
          </p:cNvPr>
          <p:cNvSpPr txBox="1"/>
          <p:nvPr/>
        </p:nvSpPr>
        <p:spPr>
          <a:xfrm>
            <a:off x="457200" y="353312"/>
            <a:ext cx="5143500" cy="223138"/>
          </a:xfrm>
          <a:prstGeom prst="rect">
            <a:avLst/>
          </a:prstGeom>
          <a:noFill/>
        </p:spPr>
        <p:txBody>
          <a:bodyPr wrap="square" lIns="68580" tIns="34290" rIns="68580" bIns="34290" anchor="b">
            <a:spAutoFit/>
          </a:bodyPr>
          <a:lstStyle/>
          <a:p>
            <a:r>
              <a:rPr lang="en-US" sz="1010" dirty="0">
                <a:latin typeface="Arial"/>
                <a:ea typeface="Calibri"/>
                <a:cs typeface="Arial"/>
              </a:rPr>
              <a:t>Drafting the Guidelines – 3a. User Testing by Staff</a:t>
            </a:r>
            <a:endParaRPr lang="en-US" sz="1010" dirty="0"/>
          </a:p>
        </p:txBody>
      </p:sp>
    </p:spTree>
    <p:extLst>
      <p:ext uri="{BB962C8B-B14F-4D97-AF65-F5344CB8AC3E}">
        <p14:creationId xmlns:p14="http://schemas.microsoft.com/office/powerpoint/2010/main" val="2506360461"/>
      </p:ext>
    </p:extLst>
  </p:cSld>
  <p:clrMapOvr>
    <a:masterClrMapping/>
  </p:clrMapOvr>
  <p:extLst>
    <p:ext uri="{6950BFC3-D8DA-4A85-94F7-54DA5524770B}">
      <p188:commentRel xmlns:p188="http://schemas.microsoft.com/office/powerpoint/2018/8/main" r:id="rId3"/>
    </p:ext>
  </p:extLs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8F9E2"/>
        </a:solidFill>
        <a:effectLst/>
      </p:bgPr>
    </p:bg>
    <p:spTree>
      <p:nvGrpSpPr>
        <p:cNvPr id="1" name="">
          <a:extLst>
            <a:ext uri="{FF2B5EF4-FFF2-40B4-BE49-F238E27FC236}">
              <a16:creationId xmlns:a16="http://schemas.microsoft.com/office/drawing/2014/main" id="{0B4C3658-90AA-379A-5F32-A25E7388A465}"/>
            </a:ext>
          </a:extLst>
        </p:cNvPr>
        <p:cNvGrpSpPr/>
        <p:nvPr/>
      </p:nvGrpSpPr>
      <p:grpSpPr>
        <a:xfrm>
          <a:off x="0" y="0"/>
          <a:ext cx="0" cy="0"/>
          <a:chOff x="0" y="0"/>
          <a:chExt cx="0" cy="0"/>
        </a:xfrm>
      </p:grpSpPr>
      <p:pic>
        <p:nvPicPr>
          <p:cNvPr id="5" name="logo" descr="black Walker Logo">
            <a:extLst>
              <a:ext uri="{FF2B5EF4-FFF2-40B4-BE49-F238E27FC236}">
                <a16:creationId xmlns:a16="http://schemas.microsoft.com/office/drawing/2014/main" id="{5EAEC87A-F1F6-8D07-5C4B-B34DCDCDCCAE}"/>
              </a:ext>
            </a:extLst>
          </p:cNvPr>
          <p:cNvPicPr>
            <a:picLocks noChangeAspect="1"/>
          </p:cNvPicPr>
          <p:nvPr/>
        </p:nvPicPr>
        <p:blipFill>
          <a:blip r:embed="rId2"/>
          <a:stretch>
            <a:fillRect/>
          </a:stretch>
        </p:blipFill>
        <p:spPr>
          <a:xfrm>
            <a:off x="7767828" y="4766311"/>
            <a:ext cx="918972" cy="164102"/>
          </a:xfrm>
          <a:prstGeom prst="rect">
            <a:avLst/>
          </a:prstGeom>
        </p:spPr>
      </p:pic>
      <p:sp>
        <p:nvSpPr>
          <p:cNvPr id="2" name="Title">
            <a:extLst>
              <a:ext uri="{FF2B5EF4-FFF2-40B4-BE49-F238E27FC236}">
                <a16:creationId xmlns:a16="http://schemas.microsoft.com/office/drawing/2014/main" id="{CC4BBB60-4A81-2038-877A-ACD1F473F693}"/>
              </a:ext>
            </a:extLst>
          </p:cNvPr>
          <p:cNvSpPr>
            <a:spLocks noGrp="1"/>
          </p:cNvSpPr>
          <p:nvPr>
            <p:ph type="ctrTitle"/>
          </p:nvPr>
        </p:nvSpPr>
        <p:spPr>
          <a:xfrm>
            <a:off x="457200" y="457200"/>
            <a:ext cx="9097028" cy="956072"/>
          </a:xfrm>
          <a:noFill/>
        </p:spPr>
        <p:txBody>
          <a:bodyPr anchor="t">
            <a:noAutofit/>
          </a:bodyPr>
          <a:lstStyle/>
          <a:p>
            <a:pPr algn="l"/>
            <a:r>
              <a:rPr lang="en-US" sz="3300" dirty="0">
                <a:latin typeface="Arial"/>
                <a:ea typeface="Calibri"/>
                <a:cs typeface="Arial"/>
              </a:rPr>
              <a:t>3b. Institute for Human Centered </a:t>
            </a:r>
            <a:br>
              <a:rPr lang="en-US" sz="3300" dirty="0">
                <a:latin typeface="Arial"/>
                <a:ea typeface="Calibri"/>
                <a:cs typeface="Arial"/>
              </a:rPr>
            </a:br>
            <a:r>
              <a:rPr lang="en-US" sz="3300" dirty="0">
                <a:latin typeface="Arial"/>
                <a:ea typeface="Calibri"/>
                <a:cs typeface="Arial"/>
              </a:rPr>
              <a:t>	Design Review</a:t>
            </a:r>
            <a:endParaRPr lang="en-US" sz="3300"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13539468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171BA-067B-FEC4-F4CC-A5114EFA698E}"/>
            </a:ext>
          </a:extLst>
        </p:cNvPr>
        <p:cNvGrpSpPr/>
        <p:nvPr/>
      </p:nvGrpSpPr>
      <p:grpSpPr>
        <a:xfrm>
          <a:off x="0" y="0"/>
          <a:ext cx="0" cy="0"/>
          <a:chOff x="0" y="0"/>
          <a:chExt cx="0" cy="0"/>
        </a:xfrm>
      </p:grpSpPr>
      <p:pic>
        <p:nvPicPr>
          <p:cNvPr id="3" name="logo" descr="black Walker Logo">
            <a:extLst>
              <a:ext uri="{FF2B5EF4-FFF2-40B4-BE49-F238E27FC236}">
                <a16:creationId xmlns:a16="http://schemas.microsoft.com/office/drawing/2014/main" id="{EDC9F9FB-D8D5-21C8-C7EF-74C5B6783B80}"/>
              </a:ext>
            </a:extLst>
          </p:cNvPr>
          <p:cNvPicPr>
            <a:picLocks noChangeAspect="1"/>
          </p:cNvPicPr>
          <p:nvPr/>
        </p:nvPicPr>
        <p:blipFill>
          <a:blip r:embed="rId4"/>
          <a:stretch>
            <a:fillRect/>
          </a:stretch>
        </p:blipFill>
        <p:spPr>
          <a:xfrm>
            <a:off x="7767828" y="4766311"/>
            <a:ext cx="918972" cy="164102"/>
          </a:xfrm>
          <a:prstGeom prst="rect">
            <a:avLst/>
          </a:prstGeom>
        </p:spPr>
      </p:pic>
      <p:sp>
        <p:nvSpPr>
          <p:cNvPr id="4" name="text body">
            <a:extLst>
              <a:ext uri="{FF2B5EF4-FFF2-40B4-BE49-F238E27FC236}">
                <a16:creationId xmlns:a16="http://schemas.microsoft.com/office/drawing/2014/main" id="{57406FD6-BEA4-CC31-2B2C-2A2EBB30B017}"/>
              </a:ext>
            </a:extLst>
          </p:cNvPr>
          <p:cNvSpPr txBox="1">
            <a:spLocks/>
          </p:cNvSpPr>
          <p:nvPr/>
        </p:nvSpPr>
        <p:spPr>
          <a:xfrm>
            <a:off x="457200" y="606649"/>
            <a:ext cx="8205878" cy="387116"/>
          </a:xfrm>
          <a:prstGeom prst="rect">
            <a:avLst/>
          </a:prstGeom>
          <a:noFill/>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latin typeface="Arial"/>
                <a:ea typeface="Calibri"/>
                <a:cs typeface="Arial"/>
              </a:rPr>
              <a:t> </a:t>
            </a:r>
          </a:p>
          <a:p>
            <a:endParaRPr lang="en-US" sz="3300" dirty="0">
              <a:latin typeface="Arial" panose="020B0604020202020204" pitchFamily="34" charset="0"/>
              <a:ea typeface="Calibri"/>
              <a:cs typeface="Arial" panose="020B0604020202020204" pitchFamily="34" charset="0"/>
            </a:endParaRPr>
          </a:p>
          <a:p>
            <a:endParaRPr lang="en-US" sz="750" dirty="0">
              <a:latin typeface="Arial" panose="020B0604020202020204" pitchFamily="34" charset="0"/>
              <a:ea typeface="Calibri"/>
              <a:cs typeface="Arial" panose="020B0604020202020204" pitchFamily="34" charset="0"/>
            </a:endParaRPr>
          </a:p>
          <a:p>
            <a:r>
              <a:rPr lang="en-US" sz="2400" dirty="0">
                <a:latin typeface="Arial"/>
                <a:ea typeface="Calibri"/>
                <a:cs typeface="Arial"/>
              </a:rPr>
              <a:t>Site visit: </a:t>
            </a:r>
          </a:p>
          <a:p>
            <a:r>
              <a:rPr lang="en-US" sz="500" dirty="0">
                <a:latin typeface="Arial"/>
                <a:ea typeface="Calibri Light" panose="020F0302020204030204"/>
                <a:cs typeface="Arial"/>
              </a:rPr>
              <a:t> </a:t>
            </a:r>
            <a:endParaRPr lang="en-US" sz="500" dirty="0">
              <a:latin typeface="Calibri Light" panose="020F0302020204030204"/>
              <a:ea typeface="Calibri Light" panose="020F0302020204030204"/>
              <a:cs typeface="Calibri Light" panose="020F0302020204030204"/>
            </a:endParaRPr>
          </a:p>
          <a:p>
            <a:r>
              <a:rPr lang="en-US" sz="2400" dirty="0">
                <a:latin typeface="Arial"/>
                <a:cs typeface="Arial"/>
              </a:rPr>
              <a:t>○ R</a:t>
            </a:r>
            <a:r>
              <a:rPr lang="en-US" sz="2400" dirty="0">
                <a:latin typeface="Arial"/>
                <a:ea typeface="Calibri"/>
                <a:cs typeface="Arial"/>
              </a:rPr>
              <a:t>eviews of current exhibitions installed according to draft </a:t>
            </a:r>
          </a:p>
          <a:p>
            <a:r>
              <a:rPr lang="en-US" sz="2400" dirty="0">
                <a:latin typeface="Arial"/>
                <a:ea typeface="Calibri"/>
                <a:cs typeface="Arial"/>
              </a:rPr>
              <a:t>   guidelines with Curatorial, Registration, Learning, and</a:t>
            </a:r>
            <a:br>
              <a:rPr lang="en-US" sz="2400" dirty="0">
                <a:latin typeface="Arial"/>
                <a:ea typeface="Calibri"/>
                <a:cs typeface="Arial"/>
              </a:rPr>
            </a:br>
            <a:r>
              <a:rPr lang="en-US" sz="2400" dirty="0">
                <a:latin typeface="Arial"/>
                <a:ea typeface="Calibri"/>
                <a:cs typeface="Arial"/>
              </a:rPr>
              <a:t>   Exhibition Installation staff</a:t>
            </a:r>
            <a:endParaRPr lang="en-US" sz="2400" dirty="0">
              <a:latin typeface="Calibri Light" panose="020F0302020204030204"/>
              <a:ea typeface="Calibri Light"/>
              <a:cs typeface="Calibri Light"/>
            </a:endParaRPr>
          </a:p>
          <a:p>
            <a:r>
              <a:rPr lang="en-US" sz="2400" dirty="0">
                <a:latin typeface="Arial"/>
                <a:cs typeface="Arial"/>
              </a:rPr>
              <a:t>○ </a:t>
            </a:r>
            <a:r>
              <a:rPr lang="en-US" sz="2400" dirty="0">
                <a:latin typeface="Arial"/>
                <a:ea typeface="Calibri"/>
                <a:cs typeface="Arial"/>
              </a:rPr>
              <a:t>Meetings with staff to increase awareness and facilitate </a:t>
            </a:r>
          </a:p>
          <a:p>
            <a:r>
              <a:rPr lang="en-US" sz="2400" dirty="0">
                <a:latin typeface="Arial"/>
                <a:ea typeface="Calibri"/>
                <a:cs typeface="Arial"/>
              </a:rPr>
              <a:t>   understanding</a:t>
            </a:r>
            <a:endParaRPr lang="en-US" sz="2400" dirty="0">
              <a:latin typeface="Arial" panose="020B0604020202020204" pitchFamily="34" charset="0"/>
              <a:ea typeface="Calibri"/>
              <a:cs typeface="Arial" panose="020B0604020202020204" pitchFamily="34" charset="0"/>
            </a:endParaRPr>
          </a:p>
          <a:p>
            <a:r>
              <a:rPr lang="en-US" sz="2400" dirty="0">
                <a:latin typeface="Arial"/>
                <a:cs typeface="Arial"/>
              </a:rPr>
              <a:t>○ </a:t>
            </a:r>
            <a:r>
              <a:rPr lang="en-US" sz="2400" dirty="0">
                <a:latin typeface="Arial"/>
                <a:ea typeface="Calibri"/>
                <a:cs typeface="Arial"/>
              </a:rPr>
              <a:t>Review of guidelines with feedback emphasizing </a:t>
            </a:r>
          </a:p>
          <a:p>
            <a:r>
              <a:rPr lang="en-US" sz="2400" dirty="0">
                <a:latin typeface="Arial"/>
                <a:ea typeface="Calibri"/>
                <a:cs typeface="Arial"/>
              </a:rPr>
              <a:t>   both ADA compliance and suggestions to go beyond  </a:t>
            </a:r>
          </a:p>
          <a:p>
            <a:r>
              <a:rPr lang="en-US" sz="2400" dirty="0">
                <a:latin typeface="Arial"/>
                <a:ea typeface="Calibri"/>
                <a:cs typeface="Arial"/>
              </a:rPr>
              <a:t>   compliance</a:t>
            </a:r>
            <a:endParaRPr lang="en-US" sz="2400" dirty="0">
              <a:latin typeface="Arial" panose="020B0604020202020204" pitchFamily="34" charset="0"/>
              <a:ea typeface="Calibri"/>
              <a:cs typeface="Arial" panose="020B0604020202020204" pitchFamily="34" charset="0"/>
            </a:endParaRPr>
          </a:p>
          <a:p>
            <a:pPr lvl="1"/>
            <a:endParaRPr lang="en-US" sz="1800" dirty="0">
              <a:latin typeface="Arial" panose="020B0604020202020204" pitchFamily="34" charset="0"/>
              <a:ea typeface="Calibri"/>
              <a:cs typeface="Arial" panose="020B0604020202020204" pitchFamily="34" charset="0"/>
            </a:endParaRPr>
          </a:p>
          <a:p>
            <a:endParaRPr lang="en-US" sz="750" dirty="0">
              <a:latin typeface="Arial" panose="020B0604020202020204" pitchFamily="34" charset="0"/>
              <a:ea typeface="Calibri"/>
              <a:cs typeface="Arial" panose="020B0604020202020204" pitchFamily="34" charset="0"/>
            </a:endParaRPr>
          </a:p>
        </p:txBody>
      </p:sp>
      <p:sp>
        <p:nvSpPr>
          <p:cNvPr id="6" name="Title">
            <a:extLst>
              <a:ext uri="{FF2B5EF4-FFF2-40B4-BE49-F238E27FC236}">
                <a16:creationId xmlns:a16="http://schemas.microsoft.com/office/drawing/2014/main" id="{DA78E7A1-62AA-AB6A-8F0F-606318DE16FF}"/>
              </a:ext>
            </a:extLst>
          </p:cNvPr>
          <p:cNvSpPr txBox="1">
            <a:spLocks noGrp="1"/>
          </p:cNvSpPr>
          <p:nvPr>
            <p:ph type="title" idx="4294967295"/>
          </p:nvPr>
        </p:nvSpPr>
        <p:spPr>
          <a:xfrm>
            <a:off x="426204" y="606649"/>
            <a:ext cx="7990514" cy="10064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3300" b="0" i="0" u="none" strike="noStrike" kern="1200" cap="none" spc="0" normalizeH="0" baseline="0" noProof="0" dirty="0">
                <a:ln>
                  <a:noFill/>
                </a:ln>
                <a:solidFill>
                  <a:schemeClr val="tx1"/>
                </a:solidFill>
                <a:effectLst/>
                <a:uLnTx/>
                <a:uFillTx/>
                <a:latin typeface="Arial"/>
                <a:ea typeface="Calibri"/>
                <a:cs typeface="Arial"/>
              </a:rPr>
              <a:t>Review of Guidelines by Institute for Human Centered Design</a:t>
            </a:r>
            <a:endPar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Calibri"/>
              <a:cs typeface="Arial" panose="020B0604020202020204" pitchFamily="34" charset="0"/>
            </a:endParaRPr>
          </a:p>
        </p:txBody>
      </p:sp>
      <p:sp>
        <p:nvSpPr>
          <p:cNvPr id="2" name="header">
            <a:extLst>
              <a:ext uri="{FF2B5EF4-FFF2-40B4-BE49-F238E27FC236}">
                <a16:creationId xmlns:a16="http://schemas.microsoft.com/office/drawing/2014/main" id="{7C1FD7F7-D117-D238-1DA5-1077A05D63D8}"/>
              </a:ext>
            </a:extLst>
          </p:cNvPr>
          <p:cNvSpPr txBox="1"/>
          <p:nvPr/>
        </p:nvSpPr>
        <p:spPr>
          <a:xfrm>
            <a:off x="457200" y="351773"/>
            <a:ext cx="6585439" cy="224677"/>
          </a:xfrm>
          <a:prstGeom prst="rect">
            <a:avLst/>
          </a:prstGeom>
          <a:noFill/>
        </p:spPr>
        <p:txBody>
          <a:bodyPr wrap="square" lIns="68580" tIns="34290" rIns="68580" bIns="34290" anchor="b">
            <a:spAutoFit/>
          </a:bodyPr>
          <a:lstStyle/>
          <a:p>
            <a:r>
              <a:rPr lang="en-US" sz="1010" dirty="0">
                <a:latin typeface="Arial"/>
                <a:ea typeface="Calibri"/>
                <a:cs typeface="Arial"/>
              </a:rPr>
              <a:t>Revision of Guidelines – 3b. Institute for Human Centered Design Review</a:t>
            </a:r>
            <a:endParaRPr lang="en-US" sz="1010" dirty="0"/>
          </a:p>
        </p:txBody>
      </p:sp>
    </p:spTree>
    <p:extLst>
      <p:ext uri="{BB962C8B-B14F-4D97-AF65-F5344CB8AC3E}">
        <p14:creationId xmlns:p14="http://schemas.microsoft.com/office/powerpoint/2010/main" val="1516348378"/>
      </p:ext>
    </p:extLst>
  </p:cSld>
  <p:clrMapOvr>
    <a:masterClrMapping/>
  </p:clrMapOvr>
  <p:extLst>
    <p:ext uri="{6950BFC3-D8DA-4A85-94F7-54DA5524770B}">
      <p188:commentRel xmlns:p188="http://schemas.microsoft.com/office/powerpoint/2018/8/main" r:id="rId3"/>
    </p:ext>
  </p:extLs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8F9E2"/>
        </a:solidFill>
        <a:effectLst/>
      </p:bgPr>
    </p:bg>
    <p:spTree>
      <p:nvGrpSpPr>
        <p:cNvPr id="1" name="">
          <a:extLst>
            <a:ext uri="{FF2B5EF4-FFF2-40B4-BE49-F238E27FC236}">
              <a16:creationId xmlns:a16="http://schemas.microsoft.com/office/drawing/2014/main" id="{D5B9C750-C9E8-F94A-AA10-F2F22F278CF8}"/>
            </a:ext>
          </a:extLst>
        </p:cNvPr>
        <p:cNvGrpSpPr/>
        <p:nvPr/>
      </p:nvGrpSpPr>
      <p:grpSpPr>
        <a:xfrm>
          <a:off x="0" y="0"/>
          <a:ext cx="0" cy="0"/>
          <a:chOff x="0" y="0"/>
          <a:chExt cx="0" cy="0"/>
        </a:xfrm>
      </p:grpSpPr>
      <p:pic>
        <p:nvPicPr>
          <p:cNvPr id="5" name="logo" descr="black Walker Logo">
            <a:extLst>
              <a:ext uri="{FF2B5EF4-FFF2-40B4-BE49-F238E27FC236}">
                <a16:creationId xmlns:a16="http://schemas.microsoft.com/office/drawing/2014/main" id="{82312599-0C24-42F2-E072-A32E685E8D48}"/>
              </a:ext>
            </a:extLst>
          </p:cNvPr>
          <p:cNvPicPr>
            <a:picLocks noChangeAspect="1"/>
          </p:cNvPicPr>
          <p:nvPr/>
        </p:nvPicPr>
        <p:blipFill>
          <a:blip r:embed="rId3"/>
          <a:stretch>
            <a:fillRect/>
          </a:stretch>
        </p:blipFill>
        <p:spPr>
          <a:xfrm>
            <a:off x="7767828" y="4766311"/>
            <a:ext cx="918972" cy="164102"/>
          </a:xfrm>
          <a:prstGeom prst="rect">
            <a:avLst/>
          </a:prstGeom>
        </p:spPr>
      </p:pic>
      <p:sp>
        <p:nvSpPr>
          <p:cNvPr id="2" name="Title">
            <a:extLst>
              <a:ext uri="{FF2B5EF4-FFF2-40B4-BE49-F238E27FC236}">
                <a16:creationId xmlns:a16="http://schemas.microsoft.com/office/drawing/2014/main" id="{29015596-3DE4-B184-FA57-9410E998833E}"/>
              </a:ext>
            </a:extLst>
          </p:cNvPr>
          <p:cNvSpPr>
            <a:spLocks noGrp="1"/>
          </p:cNvSpPr>
          <p:nvPr>
            <p:ph type="ctrTitle"/>
          </p:nvPr>
        </p:nvSpPr>
        <p:spPr>
          <a:xfrm>
            <a:off x="457200" y="457200"/>
            <a:ext cx="8686800" cy="956072"/>
          </a:xfrm>
          <a:noFill/>
        </p:spPr>
        <p:txBody>
          <a:bodyPr anchor="t">
            <a:noAutofit/>
          </a:bodyPr>
          <a:lstStyle/>
          <a:p>
            <a:pPr algn="l"/>
            <a:r>
              <a:rPr lang="en-US" sz="3300" dirty="0">
                <a:latin typeface="Arial"/>
                <a:ea typeface="Calibri"/>
                <a:cs typeface="Arial"/>
              </a:rPr>
              <a:t>3c. User</a:t>
            </a:r>
            <a:r>
              <a:rPr lang="en-US" sz="3000" dirty="0">
                <a:latin typeface="Arial"/>
                <a:ea typeface="Calibri"/>
                <a:cs typeface="Arial"/>
              </a:rPr>
              <a:t> </a:t>
            </a:r>
            <a:r>
              <a:rPr lang="en-US" sz="3300" dirty="0">
                <a:latin typeface="Arial"/>
                <a:ea typeface="Calibri"/>
                <a:cs typeface="Arial"/>
              </a:rPr>
              <a:t>Testing</a:t>
            </a:r>
            <a:r>
              <a:rPr lang="en-US" sz="3000" dirty="0">
                <a:latin typeface="Arial"/>
                <a:ea typeface="Calibri"/>
                <a:cs typeface="Arial"/>
              </a:rPr>
              <a:t> </a:t>
            </a:r>
            <a:r>
              <a:rPr lang="en-US" sz="3300" dirty="0">
                <a:latin typeface="Arial"/>
                <a:ea typeface="Calibri"/>
                <a:cs typeface="Arial"/>
              </a:rPr>
              <a:t>by</a:t>
            </a:r>
            <a:r>
              <a:rPr lang="en-US" sz="3000" dirty="0">
                <a:latin typeface="Arial"/>
                <a:ea typeface="Calibri"/>
                <a:cs typeface="Arial"/>
              </a:rPr>
              <a:t> </a:t>
            </a:r>
            <a:r>
              <a:rPr lang="en-US" sz="3300" dirty="0">
                <a:latin typeface="Arial"/>
                <a:ea typeface="Calibri"/>
                <a:cs typeface="Arial"/>
              </a:rPr>
              <a:t>Community</a:t>
            </a:r>
            <a:r>
              <a:rPr lang="en-US" sz="3000" dirty="0">
                <a:latin typeface="Arial"/>
                <a:ea typeface="Calibri"/>
                <a:cs typeface="Arial"/>
              </a:rPr>
              <a:t> </a:t>
            </a:r>
            <a:r>
              <a:rPr lang="en-US" sz="3300" dirty="0">
                <a:latin typeface="Arial"/>
                <a:ea typeface="Calibri"/>
                <a:cs typeface="Arial"/>
              </a:rPr>
              <a:t>Stakeholders</a:t>
            </a:r>
            <a:endParaRPr lang="en-US" sz="3300"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24626370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descr="Gallery with two-dimensional artwork on the walls and sculpture on a low platform.">
            <a:extLst>
              <a:ext uri="{FF2B5EF4-FFF2-40B4-BE49-F238E27FC236}">
                <a16:creationId xmlns:a16="http://schemas.microsoft.com/office/drawing/2014/main" id="{214ECA2E-C06C-C298-2B53-11F83033FD39}"/>
              </a:ext>
            </a:extLst>
          </p:cNvPr>
          <p:cNvPicPr>
            <a:picLocks noChangeAspect="1"/>
          </p:cNvPicPr>
          <p:nvPr/>
        </p:nvPicPr>
        <p:blipFill>
          <a:blip r:embed="rId3"/>
          <a:stretch>
            <a:fillRect/>
          </a:stretch>
        </p:blipFill>
        <p:spPr>
          <a:xfrm>
            <a:off x="0" y="-409575"/>
            <a:ext cx="9144000" cy="6101747"/>
          </a:xfrm>
          <a:prstGeom prst="rect">
            <a:avLst/>
          </a:prstGeom>
        </p:spPr>
      </p:pic>
      <p:sp>
        <p:nvSpPr>
          <p:cNvPr id="2" name="image description">
            <a:extLst>
              <a:ext uri="{FF2B5EF4-FFF2-40B4-BE49-F238E27FC236}">
                <a16:creationId xmlns:a16="http://schemas.microsoft.com/office/drawing/2014/main" id="{BBC2CECB-C529-BB37-C20C-8B6EAF42E52C}"/>
              </a:ext>
            </a:extLst>
          </p:cNvPr>
          <p:cNvSpPr txBox="1">
            <a:spLocks noGrp="1"/>
          </p:cNvSpPr>
          <p:nvPr>
            <p:ph type="title" idx="4294967295"/>
          </p:nvPr>
        </p:nvSpPr>
        <p:spPr>
          <a:xfrm>
            <a:off x="260350" y="4735513"/>
            <a:ext cx="8883650" cy="288925"/>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 Installation view of </a:t>
            </a:r>
            <a:r>
              <a:rPr kumimoji="0" lang="en-US" sz="750" b="0" i="1"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Tetsuya Yamada: Listening</a:t>
            </a: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 Burnet Gallery.</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 January 18 – July 7, 2024. Photo: Eric Mueller.</a:t>
            </a:r>
          </a:p>
        </p:txBody>
      </p:sp>
      <p:pic>
        <p:nvPicPr>
          <p:cNvPr id="3" name="logo" descr="black Walker Logo">
            <a:extLst>
              <a:ext uri="{FF2B5EF4-FFF2-40B4-BE49-F238E27FC236}">
                <a16:creationId xmlns:a16="http://schemas.microsoft.com/office/drawing/2014/main" id="{F0D95BA6-CB54-6405-D787-99B97524276C}"/>
              </a:ext>
            </a:extLst>
          </p:cNvPr>
          <p:cNvPicPr>
            <a:picLocks noChangeAspect="1"/>
          </p:cNvPicPr>
          <p:nvPr/>
        </p:nvPicPr>
        <p:blipFill>
          <a:blip r:embed="rId4"/>
          <a:stretch>
            <a:fillRect/>
          </a:stretch>
        </p:blipFill>
        <p:spPr>
          <a:xfrm>
            <a:off x="7767828" y="4766311"/>
            <a:ext cx="918972" cy="164102"/>
          </a:xfrm>
          <a:prstGeom prst="rect">
            <a:avLst/>
          </a:prstGeom>
        </p:spPr>
      </p:pic>
    </p:spTree>
    <p:extLst>
      <p:ext uri="{BB962C8B-B14F-4D97-AF65-F5344CB8AC3E}">
        <p14:creationId xmlns:p14="http://schemas.microsoft.com/office/powerpoint/2010/main" val="8047255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94325-86F3-E614-05C1-190439949614}"/>
            </a:ext>
          </a:extLst>
        </p:cNvPr>
        <p:cNvGrpSpPr/>
        <p:nvPr/>
      </p:nvGrpSpPr>
      <p:grpSpPr>
        <a:xfrm>
          <a:off x="0" y="0"/>
          <a:ext cx="0" cy="0"/>
          <a:chOff x="0" y="0"/>
          <a:chExt cx="0" cy="0"/>
        </a:xfrm>
      </p:grpSpPr>
      <p:pic>
        <p:nvPicPr>
          <p:cNvPr id="3" name="logo" descr="black Walker Logo">
            <a:extLst>
              <a:ext uri="{FF2B5EF4-FFF2-40B4-BE49-F238E27FC236}">
                <a16:creationId xmlns:a16="http://schemas.microsoft.com/office/drawing/2014/main" id="{25074B81-159B-F8DE-8B61-688AA3DD62B5}"/>
              </a:ext>
            </a:extLst>
          </p:cNvPr>
          <p:cNvPicPr>
            <a:picLocks noChangeAspect="1"/>
          </p:cNvPicPr>
          <p:nvPr/>
        </p:nvPicPr>
        <p:blipFill>
          <a:blip r:embed="rId4"/>
          <a:stretch>
            <a:fillRect/>
          </a:stretch>
        </p:blipFill>
        <p:spPr>
          <a:xfrm>
            <a:off x="7767828" y="4766311"/>
            <a:ext cx="918972" cy="164102"/>
          </a:xfrm>
          <a:prstGeom prst="rect">
            <a:avLst/>
          </a:prstGeom>
        </p:spPr>
      </p:pic>
      <p:sp>
        <p:nvSpPr>
          <p:cNvPr id="4" name="text body">
            <a:extLst>
              <a:ext uri="{FF2B5EF4-FFF2-40B4-BE49-F238E27FC236}">
                <a16:creationId xmlns:a16="http://schemas.microsoft.com/office/drawing/2014/main" id="{1A625681-5C81-239A-4B6A-999BF925C8AC}"/>
              </a:ext>
            </a:extLst>
          </p:cNvPr>
          <p:cNvSpPr txBox="1">
            <a:spLocks/>
          </p:cNvSpPr>
          <p:nvPr/>
        </p:nvSpPr>
        <p:spPr>
          <a:xfrm>
            <a:off x="449451" y="671101"/>
            <a:ext cx="9715500" cy="685800"/>
          </a:xfrm>
          <a:prstGeom prst="rect">
            <a:avLst/>
          </a:prstGeom>
          <a:noFill/>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latin typeface="Arial"/>
                <a:ea typeface="Calibri"/>
                <a:cs typeface="Arial"/>
              </a:rPr>
              <a:t> </a:t>
            </a:r>
          </a:p>
          <a:p>
            <a:r>
              <a:rPr lang="en-US" sz="1650" dirty="0">
                <a:latin typeface="Arial" panose="020B0604020202020204" pitchFamily="34" charset="0"/>
                <a:ea typeface="Calibri"/>
                <a:cs typeface="Arial" panose="020B0604020202020204" pitchFamily="34" charset="0"/>
              </a:rPr>
              <a:t> </a:t>
            </a:r>
          </a:p>
          <a:p>
            <a:r>
              <a:rPr lang="en-US" sz="3300" dirty="0">
                <a:latin typeface="Arial"/>
                <a:cs typeface="Arial"/>
              </a:rPr>
              <a:t>○ </a:t>
            </a:r>
            <a:r>
              <a:rPr lang="en-US" sz="3300" dirty="0">
                <a:latin typeface="Arial"/>
                <a:ea typeface="Calibri"/>
                <a:cs typeface="Arial"/>
              </a:rPr>
              <a:t>Compensated solo or guided visits, </a:t>
            </a:r>
            <a:endParaRPr lang="en-US" sz="3300" dirty="0">
              <a:latin typeface="Arial" panose="020B0604020202020204" pitchFamily="34" charset="0"/>
              <a:ea typeface="Calibri"/>
              <a:cs typeface="Arial" panose="020B0604020202020204" pitchFamily="34" charset="0"/>
            </a:endParaRPr>
          </a:p>
          <a:p>
            <a:r>
              <a:rPr lang="en-US" sz="2700" dirty="0">
                <a:latin typeface="Arial"/>
                <a:ea typeface="Calibri"/>
                <a:cs typeface="Arial"/>
              </a:rPr>
              <a:t>    </a:t>
            </a:r>
            <a:r>
              <a:rPr lang="en-US" sz="3300" dirty="0">
                <a:latin typeface="Arial"/>
                <a:ea typeface="Calibri"/>
                <a:cs typeface="Arial"/>
              </a:rPr>
              <a:t>depending on person’s preference </a:t>
            </a:r>
          </a:p>
          <a:p>
            <a:r>
              <a:rPr lang="en-US" sz="750" dirty="0">
                <a:latin typeface="Arial"/>
                <a:ea typeface="Calibri"/>
                <a:cs typeface="Arial"/>
              </a:rPr>
              <a:t> </a:t>
            </a:r>
            <a:endParaRPr lang="en-US" sz="750" dirty="0">
              <a:latin typeface="Arial" panose="020B0604020202020204" pitchFamily="34" charset="0"/>
              <a:ea typeface="Calibri"/>
              <a:cs typeface="Arial" panose="020B0604020202020204" pitchFamily="34" charset="0"/>
            </a:endParaRPr>
          </a:p>
          <a:p>
            <a:r>
              <a:rPr lang="en-US" sz="3300" dirty="0">
                <a:latin typeface="Arial"/>
                <a:cs typeface="Arial"/>
              </a:rPr>
              <a:t>○</a:t>
            </a:r>
            <a:r>
              <a:rPr lang="en-US" sz="3300" dirty="0">
                <a:latin typeface="Arial"/>
                <a:ea typeface="Calibri"/>
                <a:cs typeface="Arial"/>
              </a:rPr>
              <a:t> Follow-up discussions</a:t>
            </a:r>
          </a:p>
          <a:p>
            <a:r>
              <a:rPr lang="en-US" sz="750" dirty="0">
                <a:latin typeface="Arial"/>
                <a:ea typeface="Calibri"/>
                <a:cs typeface="Arial"/>
              </a:rPr>
              <a:t> </a:t>
            </a:r>
            <a:endParaRPr lang="en-US" sz="750" dirty="0">
              <a:latin typeface="Aptos"/>
              <a:ea typeface="Calibri"/>
              <a:cs typeface="Arial" panose="020B0604020202020204" pitchFamily="34" charset="0"/>
            </a:endParaRPr>
          </a:p>
          <a:p>
            <a:r>
              <a:rPr lang="en-US" sz="3300" dirty="0">
                <a:latin typeface="Arial"/>
                <a:cs typeface="Arial"/>
              </a:rPr>
              <a:t>○</a:t>
            </a:r>
            <a:r>
              <a:rPr lang="en-US" sz="3300" dirty="0">
                <a:latin typeface="Arial"/>
                <a:ea typeface="Calibri"/>
                <a:cs typeface="Arial"/>
              </a:rPr>
              <a:t> Compilation of verbal and written feedback</a:t>
            </a:r>
          </a:p>
          <a:p>
            <a:endParaRPr lang="en-US" sz="2100" dirty="0">
              <a:latin typeface="Aptos"/>
              <a:ea typeface="Calibri"/>
              <a:cs typeface="Arial" panose="020B0604020202020204" pitchFamily="34" charset="0"/>
            </a:endParaRPr>
          </a:p>
          <a:p>
            <a:endParaRPr lang="en-US" sz="750" dirty="0">
              <a:latin typeface="Arial" panose="020B0604020202020204" pitchFamily="34" charset="0"/>
              <a:ea typeface="Calibri"/>
              <a:cs typeface="Arial" panose="020B0604020202020204" pitchFamily="34" charset="0"/>
            </a:endParaRPr>
          </a:p>
        </p:txBody>
      </p:sp>
      <p:sp>
        <p:nvSpPr>
          <p:cNvPr id="9" name="Title">
            <a:extLst>
              <a:ext uri="{FF2B5EF4-FFF2-40B4-BE49-F238E27FC236}">
                <a16:creationId xmlns:a16="http://schemas.microsoft.com/office/drawing/2014/main" id="{54B6F3E2-2824-3F83-72CB-6B291CFE9B79}"/>
              </a:ext>
            </a:extLst>
          </p:cNvPr>
          <p:cNvSpPr txBox="1">
            <a:spLocks noGrp="1"/>
          </p:cNvSpPr>
          <p:nvPr>
            <p:ph type="title" idx="4294967295"/>
          </p:nvPr>
        </p:nvSpPr>
        <p:spPr>
          <a:xfrm>
            <a:off x="418455" y="671101"/>
            <a:ext cx="7705725" cy="6001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chemeClr val="tx1"/>
                </a:solidFill>
                <a:effectLst/>
                <a:uLnTx/>
                <a:uFillTx/>
                <a:latin typeface="Arial"/>
                <a:ea typeface="Calibri"/>
                <a:cs typeface="Arial"/>
              </a:rPr>
              <a:t>Feedback from Disabled Community</a:t>
            </a:r>
          </a:p>
        </p:txBody>
      </p:sp>
      <p:sp>
        <p:nvSpPr>
          <p:cNvPr id="2" name="header">
            <a:extLst>
              <a:ext uri="{FF2B5EF4-FFF2-40B4-BE49-F238E27FC236}">
                <a16:creationId xmlns:a16="http://schemas.microsoft.com/office/drawing/2014/main" id="{235DA150-7648-8C70-C716-3061D9387AC8}"/>
              </a:ext>
            </a:extLst>
          </p:cNvPr>
          <p:cNvSpPr txBox="1"/>
          <p:nvPr/>
        </p:nvSpPr>
        <p:spPr>
          <a:xfrm>
            <a:off x="457200" y="351773"/>
            <a:ext cx="7165731" cy="224677"/>
          </a:xfrm>
          <a:prstGeom prst="rect">
            <a:avLst/>
          </a:prstGeom>
          <a:noFill/>
        </p:spPr>
        <p:txBody>
          <a:bodyPr wrap="square" lIns="68580" tIns="34290" rIns="68580" bIns="34290" anchor="b">
            <a:spAutoFit/>
          </a:bodyPr>
          <a:lstStyle/>
          <a:p>
            <a:r>
              <a:rPr lang="en-US" sz="1010" dirty="0">
                <a:latin typeface="Arial"/>
                <a:ea typeface="Calibri"/>
                <a:cs typeface="Arial"/>
              </a:rPr>
              <a:t>Revision of Guidelines – 3c. User Testing by Community Stakeholders</a:t>
            </a:r>
            <a:endParaRPr lang="en-US" sz="1010" dirty="0"/>
          </a:p>
        </p:txBody>
      </p:sp>
    </p:spTree>
    <p:extLst>
      <p:ext uri="{BB962C8B-B14F-4D97-AF65-F5344CB8AC3E}">
        <p14:creationId xmlns:p14="http://schemas.microsoft.com/office/powerpoint/2010/main" val="1021172294"/>
      </p:ext>
    </p:extLst>
  </p:cSld>
  <p:clrMapOvr>
    <a:masterClrMapping/>
  </p:clrMapOvr>
  <p:extLst>
    <p:ext uri="{6950BFC3-D8DA-4A85-94F7-54DA5524770B}">
      <p188:commentRel xmlns:p188="http://schemas.microsoft.com/office/powerpoint/2018/8/main" r:id="rId3"/>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6CFE9-3C57-5356-79A3-EA83E2773AED}"/>
            </a:ext>
          </a:extLst>
        </p:cNvPr>
        <p:cNvGrpSpPr/>
        <p:nvPr/>
      </p:nvGrpSpPr>
      <p:grpSpPr>
        <a:xfrm>
          <a:off x="0" y="0"/>
          <a:ext cx="0" cy="0"/>
          <a:chOff x="0" y="0"/>
          <a:chExt cx="0" cy="0"/>
        </a:xfrm>
      </p:grpSpPr>
      <p:pic>
        <p:nvPicPr>
          <p:cNvPr id="3" name="logo" descr="black Walker Logo">
            <a:extLst>
              <a:ext uri="{FF2B5EF4-FFF2-40B4-BE49-F238E27FC236}">
                <a16:creationId xmlns:a16="http://schemas.microsoft.com/office/drawing/2014/main" id="{CD5E98FA-F211-7C64-98F5-6D5939CF88FB}"/>
              </a:ext>
            </a:extLst>
          </p:cNvPr>
          <p:cNvPicPr>
            <a:picLocks noChangeAspect="1"/>
          </p:cNvPicPr>
          <p:nvPr/>
        </p:nvPicPr>
        <p:blipFill>
          <a:blip r:embed="rId4"/>
          <a:stretch>
            <a:fillRect/>
          </a:stretch>
        </p:blipFill>
        <p:spPr>
          <a:xfrm>
            <a:off x="7767828" y="4766311"/>
            <a:ext cx="918972" cy="164102"/>
          </a:xfrm>
          <a:prstGeom prst="rect">
            <a:avLst/>
          </a:prstGeom>
        </p:spPr>
      </p:pic>
      <p:sp>
        <p:nvSpPr>
          <p:cNvPr id="4" name="text body">
            <a:extLst>
              <a:ext uri="{FF2B5EF4-FFF2-40B4-BE49-F238E27FC236}">
                <a16:creationId xmlns:a16="http://schemas.microsoft.com/office/drawing/2014/main" id="{2F61FDC7-D98F-920F-1D3C-D751EECAAD47}"/>
              </a:ext>
            </a:extLst>
          </p:cNvPr>
          <p:cNvSpPr txBox="1">
            <a:spLocks/>
          </p:cNvSpPr>
          <p:nvPr/>
        </p:nvSpPr>
        <p:spPr>
          <a:xfrm>
            <a:off x="457200" y="671101"/>
            <a:ext cx="9715500" cy="685800"/>
          </a:xfrm>
          <a:prstGeom prst="rect">
            <a:avLst/>
          </a:prstGeom>
          <a:noFill/>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latin typeface="Arial" panose="020B0604020202020204" pitchFamily="34" charset="0"/>
                <a:ea typeface="Calibri"/>
                <a:cs typeface="Arial" panose="020B0604020202020204" pitchFamily="34" charset="0"/>
              </a:rPr>
              <a:t> </a:t>
            </a:r>
          </a:p>
          <a:p>
            <a:pPr>
              <a:lnSpc>
                <a:spcPct val="100000"/>
              </a:lnSpc>
            </a:pPr>
            <a:endParaRPr lang="en-US" sz="1650" dirty="0">
              <a:latin typeface="Arial" panose="020B0604020202020204" pitchFamily="34" charset="0"/>
              <a:ea typeface="Calibri"/>
              <a:cs typeface="Arial" panose="020B0604020202020204" pitchFamily="34" charset="0"/>
            </a:endParaRPr>
          </a:p>
          <a:p>
            <a:pPr>
              <a:lnSpc>
                <a:spcPct val="100000"/>
              </a:lnSpc>
            </a:pPr>
            <a:r>
              <a:rPr lang="en-US" sz="2400" dirty="0">
                <a:latin typeface="Arial" panose="020B0604020202020204" pitchFamily="34" charset="0"/>
                <a:cs typeface="Arial" panose="020B0604020202020204" pitchFamily="34" charset="0"/>
              </a:rPr>
              <a:t>○</a:t>
            </a:r>
            <a:r>
              <a:rPr lang="en-US" sz="900" dirty="0">
                <a:latin typeface="Arial" panose="020B0604020202020204" pitchFamily="34" charset="0"/>
                <a:cs typeface="Arial" panose="020B0604020202020204" pitchFamily="34" charset="0"/>
              </a:rPr>
              <a:t> </a:t>
            </a:r>
            <a:r>
              <a:rPr lang="en-US" sz="2400" dirty="0">
                <a:latin typeface="Arial" panose="020B0604020202020204" pitchFamily="34" charset="0"/>
                <a:ea typeface="Calibri"/>
                <a:cs typeface="Arial" panose="020B0604020202020204" pitchFamily="34" charset="0"/>
              </a:rPr>
              <a:t>Standard questions designed to understand:</a:t>
            </a:r>
          </a:p>
          <a:p>
            <a:pPr lvl="1"/>
            <a:r>
              <a:rPr lang="en-US" sz="2400" dirty="0">
                <a:latin typeface="Arial" panose="020B0604020202020204" pitchFamily="34" charset="0"/>
                <a:ea typeface="Calibri"/>
                <a:cs typeface="Arial" panose="020B0604020202020204" pitchFamily="34" charset="0"/>
              </a:rPr>
              <a:t>–</a:t>
            </a:r>
            <a:r>
              <a:rPr lang="en-US" sz="2400" dirty="0">
                <a:latin typeface="Arial"/>
                <a:ea typeface="Calibri"/>
                <a:cs typeface="Arial"/>
              </a:rPr>
              <a:t> </a:t>
            </a:r>
            <a:r>
              <a:rPr lang="en-US" sz="2400" dirty="0">
                <a:latin typeface="Arial" panose="020B0604020202020204" pitchFamily="34" charset="0"/>
                <a:ea typeface="Calibri"/>
                <a:cs typeface="Arial" panose="020B0604020202020204" pitchFamily="34" charset="0"/>
              </a:rPr>
              <a:t>How </a:t>
            </a:r>
            <a:r>
              <a:rPr lang="en-US" sz="2400" b="1" dirty="0">
                <a:latin typeface="Arial" panose="020B0604020202020204" pitchFamily="34" charset="0"/>
                <a:ea typeface="Calibri"/>
                <a:cs typeface="Arial" panose="020B0604020202020204" pitchFamily="34" charset="0"/>
              </a:rPr>
              <a:t>comfortable</a:t>
            </a:r>
            <a:r>
              <a:rPr lang="en-US" sz="2400" dirty="0">
                <a:latin typeface="Arial" panose="020B0604020202020204" pitchFamily="34" charset="0"/>
                <a:ea typeface="Calibri"/>
                <a:cs typeface="Arial" panose="020B0604020202020204" pitchFamily="34" charset="0"/>
              </a:rPr>
              <a:t> visitors felt in exhibitions</a:t>
            </a:r>
          </a:p>
          <a:p>
            <a:pPr lvl="1"/>
            <a:r>
              <a:rPr lang="en-US" sz="2400" dirty="0">
                <a:latin typeface="Arial" panose="020B0604020202020204" pitchFamily="34" charset="0"/>
                <a:ea typeface="Calibri"/>
                <a:cs typeface="Arial" panose="020B0604020202020204" pitchFamily="34" charset="0"/>
              </a:rPr>
              <a:t>–</a:t>
            </a:r>
            <a:r>
              <a:rPr lang="en-US" sz="2400" dirty="0">
                <a:latin typeface="Arial"/>
                <a:ea typeface="Calibri"/>
                <a:cs typeface="Arial"/>
              </a:rPr>
              <a:t> </a:t>
            </a:r>
            <a:r>
              <a:rPr lang="en-US" sz="2400" dirty="0">
                <a:latin typeface="Arial" panose="020B0604020202020204" pitchFamily="34" charset="0"/>
                <a:ea typeface="Calibri"/>
                <a:cs typeface="Arial" panose="020B0604020202020204" pitchFamily="34" charset="0"/>
              </a:rPr>
              <a:t>Their experience </a:t>
            </a:r>
            <a:r>
              <a:rPr lang="en-US" sz="2400" b="1" dirty="0">
                <a:latin typeface="Arial" panose="020B0604020202020204" pitchFamily="34" charset="0"/>
                <a:ea typeface="Calibri"/>
                <a:cs typeface="Arial" panose="020B0604020202020204" pitchFamily="34" charset="0"/>
              </a:rPr>
              <a:t>navigating</a:t>
            </a:r>
            <a:r>
              <a:rPr lang="en-US" sz="2400" dirty="0">
                <a:latin typeface="Arial" panose="020B0604020202020204" pitchFamily="34" charset="0"/>
                <a:ea typeface="Calibri"/>
                <a:cs typeface="Arial" panose="020B0604020202020204" pitchFamily="34" charset="0"/>
              </a:rPr>
              <a:t> exhibitions</a:t>
            </a:r>
          </a:p>
          <a:p>
            <a:pPr lvl="1"/>
            <a:r>
              <a:rPr lang="en-US" sz="2400" dirty="0">
                <a:latin typeface="Arial" panose="020B0604020202020204" pitchFamily="34" charset="0"/>
                <a:ea typeface="Calibri"/>
                <a:cs typeface="Arial" panose="020B0604020202020204" pitchFamily="34" charset="0"/>
              </a:rPr>
              <a:t>–</a:t>
            </a:r>
            <a:r>
              <a:rPr lang="en-US" sz="2400" dirty="0">
                <a:latin typeface="Arial"/>
                <a:ea typeface="Calibri"/>
                <a:cs typeface="Arial"/>
              </a:rPr>
              <a:t> </a:t>
            </a:r>
            <a:r>
              <a:rPr lang="en-US" sz="2400" dirty="0">
                <a:latin typeface="Arial" panose="020B0604020202020204" pitchFamily="34" charset="0"/>
                <a:ea typeface="Calibri"/>
                <a:cs typeface="Arial" panose="020B0604020202020204" pitchFamily="34" charset="0"/>
              </a:rPr>
              <a:t>Their </a:t>
            </a:r>
            <a:r>
              <a:rPr lang="en-US" sz="2400" b="1" dirty="0">
                <a:latin typeface="Arial" panose="020B0604020202020204" pitchFamily="34" charset="0"/>
                <a:ea typeface="Calibri"/>
                <a:cs typeface="Arial" panose="020B0604020202020204" pitchFamily="34" charset="0"/>
              </a:rPr>
              <a:t>sensory</a:t>
            </a:r>
            <a:r>
              <a:rPr lang="en-US" sz="2400" dirty="0">
                <a:latin typeface="Arial" panose="020B0604020202020204" pitchFamily="34" charset="0"/>
                <a:ea typeface="Calibri"/>
                <a:cs typeface="Arial" panose="020B0604020202020204" pitchFamily="34" charset="0"/>
              </a:rPr>
              <a:t> experience</a:t>
            </a:r>
          </a:p>
          <a:p>
            <a:pPr lvl="1"/>
            <a:r>
              <a:rPr lang="en-US" sz="2400" dirty="0">
                <a:latin typeface="Arial" panose="020B0604020202020204" pitchFamily="34" charset="0"/>
                <a:ea typeface="Calibri"/>
                <a:cs typeface="Arial" panose="020B0604020202020204" pitchFamily="34" charset="0"/>
              </a:rPr>
              <a:t>–</a:t>
            </a:r>
            <a:r>
              <a:rPr lang="en-US" sz="2400" dirty="0">
                <a:latin typeface="Arial"/>
                <a:ea typeface="Calibri"/>
                <a:cs typeface="Arial"/>
              </a:rPr>
              <a:t> </a:t>
            </a:r>
            <a:r>
              <a:rPr lang="en-US" sz="2400" dirty="0">
                <a:latin typeface="Arial" panose="020B0604020202020204" pitchFamily="34" charset="0"/>
                <a:ea typeface="Calibri"/>
                <a:cs typeface="Arial" panose="020B0604020202020204" pitchFamily="34" charset="0"/>
              </a:rPr>
              <a:t>Ease with which they were able to </a:t>
            </a:r>
            <a:r>
              <a:rPr lang="en-US" sz="2400" b="1" dirty="0">
                <a:latin typeface="Arial" panose="020B0604020202020204" pitchFamily="34" charset="0"/>
                <a:ea typeface="Calibri"/>
                <a:cs typeface="Arial" panose="020B0604020202020204" pitchFamily="34" charset="0"/>
              </a:rPr>
              <a:t>access</a:t>
            </a:r>
            <a:r>
              <a:rPr lang="en-US" sz="2400" dirty="0">
                <a:latin typeface="Arial" panose="020B0604020202020204" pitchFamily="34" charset="0"/>
                <a:ea typeface="Calibri"/>
                <a:cs typeface="Arial" panose="020B0604020202020204" pitchFamily="34" charset="0"/>
              </a:rPr>
              <a:t> </a:t>
            </a:r>
            <a:br>
              <a:rPr lang="en-US" sz="2400" dirty="0">
                <a:latin typeface="Arial" panose="020B0604020202020204" pitchFamily="34" charset="0"/>
                <a:ea typeface="Calibri"/>
                <a:cs typeface="Arial" panose="020B0604020202020204" pitchFamily="34" charset="0"/>
              </a:rPr>
            </a:br>
            <a:r>
              <a:rPr lang="en-US" sz="2400" dirty="0">
                <a:latin typeface="Arial" panose="020B0604020202020204" pitchFamily="34" charset="0"/>
                <a:ea typeface="Calibri"/>
                <a:cs typeface="Arial" panose="020B0604020202020204" pitchFamily="34" charset="0"/>
              </a:rPr>
              <a:t>     the art and interpretation </a:t>
            </a:r>
            <a:endParaRPr lang="en-US" sz="2400" dirty="0">
              <a:latin typeface="Arial" panose="020B0604020202020204" pitchFamily="34" charset="0"/>
              <a:cs typeface="Arial" panose="020B0604020202020204" pitchFamily="34" charset="0"/>
            </a:endParaRPr>
          </a:p>
          <a:p>
            <a:pPr>
              <a:lnSpc>
                <a:spcPct val="100000"/>
              </a:lnSpc>
            </a:pPr>
            <a:endParaRPr lang="en-US" sz="750" dirty="0">
              <a:latin typeface="Arial" panose="020B0604020202020204" pitchFamily="34" charset="0"/>
              <a:ea typeface="Calibri"/>
              <a:cs typeface="Arial" panose="020B0604020202020204" pitchFamily="34" charset="0"/>
            </a:endParaRPr>
          </a:p>
        </p:txBody>
      </p:sp>
      <p:sp>
        <p:nvSpPr>
          <p:cNvPr id="9" name="Title">
            <a:extLst>
              <a:ext uri="{FF2B5EF4-FFF2-40B4-BE49-F238E27FC236}">
                <a16:creationId xmlns:a16="http://schemas.microsoft.com/office/drawing/2014/main" id="{5DBCFCF0-1E52-E3BF-494F-4AE8D602C9F9}"/>
              </a:ext>
            </a:extLst>
          </p:cNvPr>
          <p:cNvSpPr txBox="1">
            <a:spLocks noGrp="1"/>
          </p:cNvSpPr>
          <p:nvPr>
            <p:ph type="title" idx="4294967295"/>
          </p:nvPr>
        </p:nvSpPr>
        <p:spPr>
          <a:xfrm>
            <a:off x="418455" y="671101"/>
            <a:ext cx="9033363" cy="6001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chemeClr val="tx1"/>
                </a:solidFill>
                <a:effectLst/>
                <a:uLnTx/>
                <a:uFillTx/>
                <a:latin typeface="Arial"/>
                <a:ea typeface="Calibri"/>
                <a:cs typeface="Arial"/>
              </a:rPr>
              <a:t>Feedback from Disabled Community </a:t>
            </a:r>
            <a:r>
              <a:rPr kumimoji="0" lang="en-US" sz="3300" b="0" i="0" u="none" strike="noStrike" kern="1200" cap="none" spc="0" normalizeH="0" baseline="0" noProof="0" dirty="0">
                <a:ln>
                  <a:noFill/>
                </a:ln>
                <a:solidFill>
                  <a:schemeClr val="bg1"/>
                </a:solidFill>
                <a:effectLst/>
                <a:uLnTx/>
                <a:uFillTx/>
                <a:latin typeface="Arial"/>
                <a:ea typeface="Calibri"/>
                <a:cs typeface="Arial"/>
              </a:rPr>
              <a:t>2 of 2</a:t>
            </a:r>
          </a:p>
        </p:txBody>
      </p:sp>
      <p:sp>
        <p:nvSpPr>
          <p:cNvPr id="5" name="header">
            <a:extLst>
              <a:ext uri="{FF2B5EF4-FFF2-40B4-BE49-F238E27FC236}">
                <a16:creationId xmlns:a16="http://schemas.microsoft.com/office/drawing/2014/main" id="{61386138-4F66-2B26-3624-AB7E2304A87F}"/>
              </a:ext>
            </a:extLst>
          </p:cNvPr>
          <p:cNvSpPr txBox="1"/>
          <p:nvPr/>
        </p:nvSpPr>
        <p:spPr>
          <a:xfrm>
            <a:off x="457200" y="351773"/>
            <a:ext cx="7165731" cy="224677"/>
          </a:xfrm>
          <a:prstGeom prst="rect">
            <a:avLst/>
          </a:prstGeom>
          <a:noFill/>
        </p:spPr>
        <p:txBody>
          <a:bodyPr wrap="square" lIns="68580" tIns="34290" rIns="68580" bIns="34290" anchor="b">
            <a:spAutoFit/>
          </a:bodyPr>
          <a:lstStyle/>
          <a:p>
            <a:r>
              <a:rPr lang="en-US" sz="1010" dirty="0">
                <a:latin typeface="Arial"/>
                <a:ea typeface="Calibri"/>
                <a:cs typeface="Arial"/>
              </a:rPr>
              <a:t>Revision of Guidelines – 3c. User Testing by Community Stakeholders</a:t>
            </a:r>
            <a:endParaRPr lang="en-US" sz="1010" dirty="0"/>
          </a:p>
        </p:txBody>
      </p:sp>
    </p:spTree>
    <p:extLst>
      <p:ext uri="{BB962C8B-B14F-4D97-AF65-F5344CB8AC3E}">
        <p14:creationId xmlns:p14="http://schemas.microsoft.com/office/powerpoint/2010/main" val="1781217284"/>
      </p:ext>
    </p:extLst>
  </p:cSld>
  <p:clrMapOvr>
    <a:masterClrMapping/>
  </p:clrMapOvr>
  <p:extLst>
    <p:ext uri="{6950BFC3-D8DA-4A85-94F7-54DA5524770B}">
      <p188:commentRel xmlns:p188="http://schemas.microsoft.com/office/powerpoint/2018/8/main" r:id="rId3"/>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C6DE2-DCEC-9E6E-C152-06E7363E6530}"/>
            </a:ext>
          </a:extLst>
        </p:cNvPr>
        <p:cNvGrpSpPr/>
        <p:nvPr/>
      </p:nvGrpSpPr>
      <p:grpSpPr>
        <a:xfrm>
          <a:off x="0" y="0"/>
          <a:ext cx="0" cy="0"/>
          <a:chOff x="0" y="0"/>
          <a:chExt cx="0" cy="0"/>
        </a:xfrm>
      </p:grpSpPr>
      <p:pic>
        <p:nvPicPr>
          <p:cNvPr id="3" name="logo" descr="black Walker Logo">
            <a:extLst>
              <a:ext uri="{FF2B5EF4-FFF2-40B4-BE49-F238E27FC236}">
                <a16:creationId xmlns:a16="http://schemas.microsoft.com/office/drawing/2014/main" id="{4DE68F83-E5F1-6F4C-A159-596A1FBB09D3}"/>
              </a:ext>
            </a:extLst>
          </p:cNvPr>
          <p:cNvPicPr>
            <a:picLocks noChangeAspect="1"/>
          </p:cNvPicPr>
          <p:nvPr/>
        </p:nvPicPr>
        <p:blipFill>
          <a:blip r:embed="rId4"/>
          <a:stretch>
            <a:fillRect/>
          </a:stretch>
        </p:blipFill>
        <p:spPr>
          <a:xfrm>
            <a:off x="7767828" y="4766311"/>
            <a:ext cx="918972" cy="164102"/>
          </a:xfrm>
          <a:prstGeom prst="rect">
            <a:avLst/>
          </a:prstGeom>
        </p:spPr>
      </p:pic>
      <p:sp>
        <p:nvSpPr>
          <p:cNvPr id="4" name="text body">
            <a:extLst>
              <a:ext uri="{FF2B5EF4-FFF2-40B4-BE49-F238E27FC236}">
                <a16:creationId xmlns:a16="http://schemas.microsoft.com/office/drawing/2014/main" id="{2D851354-D0C5-0EA4-8C05-0DBE896CF5B5}"/>
              </a:ext>
            </a:extLst>
          </p:cNvPr>
          <p:cNvSpPr txBox="1">
            <a:spLocks/>
          </p:cNvSpPr>
          <p:nvPr/>
        </p:nvSpPr>
        <p:spPr>
          <a:xfrm>
            <a:off x="457200" y="671101"/>
            <a:ext cx="9715500" cy="685800"/>
          </a:xfrm>
          <a:prstGeom prst="rect">
            <a:avLst/>
          </a:prstGeom>
          <a:noFill/>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latin typeface="Arial" panose="020B0604020202020204" pitchFamily="34" charset="0"/>
                <a:ea typeface="Calibri"/>
                <a:cs typeface="Arial" panose="020B0604020202020204" pitchFamily="34" charset="0"/>
              </a:rPr>
              <a:t> </a:t>
            </a:r>
          </a:p>
          <a:p>
            <a:endParaRPr lang="en-US" sz="1650" dirty="0">
              <a:latin typeface="Arial" panose="020B0604020202020204" pitchFamily="34" charset="0"/>
              <a:ea typeface="Calibri"/>
              <a:cs typeface="Arial" panose="020B0604020202020204" pitchFamily="34" charset="0"/>
            </a:endParaRPr>
          </a:p>
          <a:p>
            <a:pPr>
              <a:lnSpc>
                <a:spcPct val="90000"/>
              </a:lnSpc>
            </a:pPr>
            <a:r>
              <a:rPr lang="en-US" sz="2400" dirty="0">
                <a:latin typeface="Arial"/>
                <a:cs typeface="Arial"/>
              </a:rPr>
              <a:t>○ </a:t>
            </a:r>
            <a:r>
              <a:rPr lang="en-US" sz="2400" dirty="0">
                <a:solidFill>
                  <a:srgbClr val="000000"/>
                </a:solidFill>
                <a:latin typeface="Arial" panose="020B0604020202020204" pitchFamily="34" charset="0"/>
                <a:cs typeface="Arial" panose="020B0604020202020204" pitchFamily="34" charset="0"/>
              </a:rPr>
              <a:t>The importance of </a:t>
            </a:r>
            <a:r>
              <a:rPr lang="en-US" sz="2400" b="1" dirty="0">
                <a:solidFill>
                  <a:srgbClr val="000000"/>
                </a:solidFill>
                <a:latin typeface="Arial" panose="020B0604020202020204" pitchFamily="34" charset="0"/>
                <a:cs typeface="Arial" panose="020B0604020202020204" pitchFamily="34" charset="0"/>
              </a:rPr>
              <a:t>consistency</a:t>
            </a:r>
          </a:p>
          <a:p>
            <a:pPr>
              <a:lnSpc>
                <a:spcPct val="90000"/>
              </a:lnSpc>
            </a:pPr>
            <a:r>
              <a:rPr lang="en-US" sz="750" b="1" dirty="0">
                <a:solidFill>
                  <a:srgbClr val="000000"/>
                </a:solidFill>
                <a:latin typeface="Arial" panose="020B0604020202020204" pitchFamily="34" charset="0"/>
                <a:cs typeface="Arial" panose="020B0604020202020204" pitchFamily="34" charset="0"/>
              </a:rPr>
              <a:t> </a:t>
            </a:r>
            <a:endParaRPr lang="en-US" sz="750" dirty="0">
              <a:solidFill>
                <a:srgbClr val="000000"/>
              </a:solidFill>
              <a:latin typeface="Arial" panose="020B0604020202020204" pitchFamily="34" charset="0"/>
              <a:cs typeface="Arial" panose="020B0604020202020204" pitchFamily="34" charset="0"/>
            </a:endParaRPr>
          </a:p>
          <a:p>
            <a:pPr>
              <a:lnSpc>
                <a:spcPct val="90000"/>
              </a:lnSpc>
            </a:pPr>
            <a:r>
              <a:rPr lang="en-US" sz="2400" dirty="0">
                <a:latin typeface="Arial"/>
                <a:cs typeface="Arial"/>
              </a:rPr>
              <a:t>○ </a:t>
            </a:r>
            <a:r>
              <a:rPr lang="en-US" sz="2400" dirty="0">
                <a:solidFill>
                  <a:srgbClr val="000000"/>
                </a:solidFill>
                <a:latin typeface="Arial" panose="020B0604020202020204" pitchFamily="34" charset="0"/>
                <a:cs typeface="Arial" panose="020B0604020202020204" pitchFamily="34" charset="0"/>
              </a:rPr>
              <a:t>The importance of </a:t>
            </a:r>
            <a:r>
              <a:rPr lang="en-US" sz="2400" b="1" dirty="0">
                <a:solidFill>
                  <a:srgbClr val="000000"/>
                </a:solidFill>
                <a:latin typeface="Arial" panose="020B0604020202020204" pitchFamily="34" charset="0"/>
                <a:cs typeface="Arial" panose="020B0604020202020204" pitchFamily="34" charset="0"/>
              </a:rPr>
              <a:t>contrast</a:t>
            </a:r>
            <a:r>
              <a:rPr lang="en-US" sz="2400" dirty="0">
                <a:solidFill>
                  <a:srgbClr val="000000"/>
                </a:solidFill>
                <a:latin typeface="Arial" panose="020B0604020202020204" pitchFamily="34" charset="0"/>
                <a:cs typeface="Arial" panose="020B0604020202020204" pitchFamily="34" charset="0"/>
              </a:rPr>
              <a:t> for legibility and visibility</a:t>
            </a:r>
          </a:p>
          <a:p>
            <a:pPr>
              <a:lnSpc>
                <a:spcPct val="90000"/>
              </a:lnSpc>
            </a:pPr>
            <a:r>
              <a:rPr lang="en-US" sz="750" dirty="0">
                <a:solidFill>
                  <a:srgbClr val="000000"/>
                </a:solidFill>
                <a:latin typeface="Arial" panose="020B0604020202020204" pitchFamily="34" charset="0"/>
                <a:ea typeface="Calibri"/>
                <a:cs typeface="Arial" panose="020B0604020202020204" pitchFamily="34" charset="0"/>
              </a:rPr>
              <a:t> </a:t>
            </a:r>
          </a:p>
          <a:p>
            <a:pPr>
              <a:lnSpc>
                <a:spcPct val="90000"/>
              </a:lnSpc>
            </a:pPr>
            <a:r>
              <a:rPr lang="en-US" sz="2400" dirty="0">
                <a:latin typeface="Arial"/>
                <a:cs typeface="Arial"/>
              </a:rPr>
              <a:t>○ </a:t>
            </a:r>
            <a:r>
              <a:rPr lang="en-US" sz="2400" dirty="0">
                <a:solidFill>
                  <a:srgbClr val="000000"/>
                </a:solidFill>
                <a:latin typeface="Arial" panose="020B0604020202020204" pitchFamily="34" charset="0"/>
                <a:cs typeface="Arial" panose="020B0604020202020204" pitchFamily="34" charset="0"/>
              </a:rPr>
              <a:t>The importance of giving visitors the opportunity to </a:t>
            </a:r>
            <a:br>
              <a:rPr lang="en-US" sz="2400" dirty="0">
                <a:solidFill>
                  <a:srgbClr val="000000"/>
                </a:solidFill>
                <a:latin typeface="Arial" panose="020B0604020202020204" pitchFamily="34" charset="0"/>
                <a:cs typeface="Arial" panose="020B0604020202020204" pitchFamily="34" charset="0"/>
              </a:rPr>
            </a:br>
            <a:r>
              <a:rPr lang="en-US" sz="2400" dirty="0">
                <a:solidFill>
                  <a:srgbClr val="000000"/>
                </a:solidFill>
                <a:latin typeface="Arial" panose="020B0604020202020204" pitchFamily="34" charset="0"/>
                <a:cs typeface="Arial" panose="020B0604020202020204" pitchFamily="34" charset="0"/>
              </a:rPr>
              <a:t>   </a:t>
            </a:r>
            <a:r>
              <a:rPr lang="en-US" sz="2400" b="1" dirty="0">
                <a:solidFill>
                  <a:srgbClr val="000000"/>
                </a:solidFill>
                <a:latin typeface="Arial" panose="020B0604020202020204" pitchFamily="34" charset="0"/>
                <a:cs typeface="Arial" panose="020B0604020202020204" pitchFamily="34" charset="0"/>
              </a:rPr>
              <a:t>opt into</a:t>
            </a:r>
            <a:r>
              <a:rPr lang="en-US" sz="2400" dirty="0">
                <a:solidFill>
                  <a:srgbClr val="000000"/>
                </a:solidFill>
                <a:latin typeface="Arial" panose="020B0604020202020204" pitchFamily="34" charset="0"/>
                <a:cs typeface="Arial" panose="020B0604020202020204" pitchFamily="34" charset="0"/>
              </a:rPr>
              <a:t> experiences with extreme sensory input</a:t>
            </a:r>
          </a:p>
          <a:p>
            <a:pPr>
              <a:lnSpc>
                <a:spcPct val="90000"/>
              </a:lnSpc>
            </a:pPr>
            <a:r>
              <a:rPr lang="en-US" sz="750" dirty="0">
                <a:solidFill>
                  <a:srgbClr val="000000"/>
                </a:solidFill>
                <a:latin typeface="Arial" panose="020B0604020202020204" pitchFamily="34" charset="0"/>
                <a:cs typeface="Arial" panose="020B0604020202020204" pitchFamily="34" charset="0"/>
              </a:rPr>
              <a:t> </a:t>
            </a:r>
          </a:p>
          <a:p>
            <a:pPr>
              <a:lnSpc>
                <a:spcPct val="90000"/>
              </a:lnSpc>
            </a:pPr>
            <a:r>
              <a:rPr lang="en-US" sz="2400" dirty="0">
                <a:latin typeface="Arial"/>
                <a:cs typeface="Arial"/>
              </a:rPr>
              <a:t>○ </a:t>
            </a:r>
            <a:r>
              <a:rPr lang="en-US" sz="2400" dirty="0">
                <a:latin typeface="Arial" panose="020B0604020202020204" pitchFamily="34" charset="0"/>
                <a:ea typeface="Calibri"/>
                <a:cs typeface="Arial" panose="020B0604020202020204" pitchFamily="34" charset="0"/>
              </a:rPr>
              <a:t>The importance of soliciting </a:t>
            </a:r>
            <a:r>
              <a:rPr lang="en-US" sz="2400" b="1" dirty="0">
                <a:latin typeface="Arial" panose="020B0604020202020204" pitchFamily="34" charset="0"/>
                <a:ea typeface="Calibri"/>
                <a:cs typeface="Arial" panose="020B0604020202020204" pitchFamily="34" charset="0"/>
              </a:rPr>
              <a:t>input from disabled partners</a:t>
            </a:r>
          </a:p>
          <a:p>
            <a:pPr>
              <a:lnSpc>
                <a:spcPct val="100000"/>
              </a:lnSpc>
            </a:pPr>
            <a:endParaRPr lang="en-US" sz="750" dirty="0">
              <a:latin typeface="Arial" panose="020B0604020202020204" pitchFamily="34" charset="0"/>
              <a:ea typeface="Calibri"/>
              <a:cs typeface="Arial" panose="020B0604020202020204" pitchFamily="34" charset="0"/>
            </a:endParaRPr>
          </a:p>
        </p:txBody>
      </p:sp>
      <p:sp>
        <p:nvSpPr>
          <p:cNvPr id="6" name="Title">
            <a:extLst>
              <a:ext uri="{FF2B5EF4-FFF2-40B4-BE49-F238E27FC236}">
                <a16:creationId xmlns:a16="http://schemas.microsoft.com/office/drawing/2014/main" id="{55688C19-3EDD-C5A4-4CD5-0083EFF54394}"/>
              </a:ext>
            </a:extLst>
          </p:cNvPr>
          <p:cNvSpPr txBox="1">
            <a:spLocks noGrp="1"/>
          </p:cNvSpPr>
          <p:nvPr>
            <p:ph type="title" idx="4294967295"/>
          </p:nvPr>
        </p:nvSpPr>
        <p:spPr>
          <a:xfrm>
            <a:off x="418455" y="671101"/>
            <a:ext cx="7705725" cy="6001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chemeClr val="tx1"/>
                </a:solidFill>
                <a:effectLst/>
                <a:uLnTx/>
                <a:uFillTx/>
                <a:latin typeface="Arial"/>
                <a:ea typeface="Calibri"/>
                <a:cs typeface="Arial"/>
              </a:rPr>
              <a:t>Findings</a:t>
            </a:r>
          </a:p>
        </p:txBody>
      </p:sp>
      <p:sp>
        <p:nvSpPr>
          <p:cNvPr id="5" name="header">
            <a:extLst>
              <a:ext uri="{FF2B5EF4-FFF2-40B4-BE49-F238E27FC236}">
                <a16:creationId xmlns:a16="http://schemas.microsoft.com/office/drawing/2014/main" id="{5229E777-2A60-4621-E083-E1447F13D36B}"/>
              </a:ext>
            </a:extLst>
          </p:cNvPr>
          <p:cNvSpPr txBox="1"/>
          <p:nvPr/>
        </p:nvSpPr>
        <p:spPr>
          <a:xfrm>
            <a:off x="457200" y="351773"/>
            <a:ext cx="7165731" cy="224677"/>
          </a:xfrm>
          <a:prstGeom prst="rect">
            <a:avLst/>
          </a:prstGeom>
          <a:noFill/>
        </p:spPr>
        <p:txBody>
          <a:bodyPr wrap="square" lIns="68580" tIns="34290" rIns="68580" bIns="34290" anchor="b">
            <a:spAutoFit/>
          </a:bodyPr>
          <a:lstStyle/>
          <a:p>
            <a:r>
              <a:rPr lang="en-US" sz="1010" dirty="0">
                <a:latin typeface="Arial"/>
                <a:ea typeface="Calibri"/>
                <a:cs typeface="Arial"/>
              </a:rPr>
              <a:t>Revision of Guidelines – 3c. User Testing by Community Stakeholders</a:t>
            </a:r>
            <a:endParaRPr lang="en-US" sz="1010" dirty="0"/>
          </a:p>
        </p:txBody>
      </p:sp>
    </p:spTree>
    <p:extLst>
      <p:ext uri="{BB962C8B-B14F-4D97-AF65-F5344CB8AC3E}">
        <p14:creationId xmlns:p14="http://schemas.microsoft.com/office/powerpoint/2010/main" val="3608920035"/>
      </p:ext>
    </p:extLst>
  </p:cSld>
  <p:clrMapOvr>
    <a:masterClrMapping/>
  </p:clrMapOvr>
  <p:extLst>
    <p:ext uri="{6950BFC3-D8DA-4A85-94F7-54DA5524770B}">
      <p188:commentRel xmlns:p188="http://schemas.microsoft.com/office/powerpoint/2018/8/main" r:id="rId3"/>
    </p:ext>
  </p:extLst>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8F9E2"/>
        </a:solidFill>
        <a:effectLst/>
      </p:bgPr>
    </p:bg>
    <p:spTree>
      <p:nvGrpSpPr>
        <p:cNvPr id="1" name="">
          <a:extLst>
            <a:ext uri="{FF2B5EF4-FFF2-40B4-BE49-F238E27FC236}">
              <a16:creationId xmlns:a16="http://schemas.microsoft.com/office/drawing/2014/main" id="{A8979735-A125-C391-30B6-8B0C3C6666EE}"/>
            </a:ext>
          </a:extLst>
        </p:cNvPr>
        <p:cNvGrpSpPr/>
        <p:nvPr/>
      </p:nvGrpSpPr>
      <p:grpSpPr>
        <a:xfrm>
          <a:off x="0" y="0"/>
          <a:ext cx="0" cy="0"/>
          <a:chOff x="0" y="0"/>
          <a:chExt cx="0" cy="0"/>
        </a:xfrm>
      </p:grpSpPr>
      <p:pic>
        <p:nvPicPr>
          <p:cNvPr id="5" name="logo" descr="black Walker Logo">
            <a:extLst>
              <a:ext uri="{FF2B5EF4-FFF2-40B4-BE49-F238E27FC236}">
                <a16:creationId xmlns:a16="http://schemas.microsoft.com/office/drawing/2014/main" id="{30FEF45A-5EC2-E652-608A-02B27C44361C}"/>
              </a:ext>
            </a:extLst>
          </p:cNvPr>
          <p:cNvPicPr>
            <a:picLocks noChangeAspect="1"/>
          </p:cNvPicPr>
          <p:nvPr/>
        </p:nvPicPr>
        <p:blipFill>
          <a:blip r:embed="rId3"/>
          <a:stretch>
            <a:fillRect/>
          </a:stretch>
        </p:blipFill>
        <p:spPr>
          <a:xfrm>
            <a:off x="7767828" y="4766311"/>
            <a:ext cx="918972" cy="164102"/>
          </a:xfrm>
          <a:prstGeom prst="rect">
            <a:avLst/>
          </a:prstGeom>
        </p:spPr>
      </p:pic>
      <p:sp>
        <p:nvSpPr>
          <p:cNvPr id="2" name="Title">
            <a:extLst>
              <a:ext uri="{FF2B5EF4-FFF2-40B4-BE49-F238E27FC236}">
                <a16:creationId xmlns:a16="http://schemas.microsoft.com/office/drawing/2014/main" id="{B85E9B0C-CE8F-C0AF-DCAA-3E0BB28EB5B4}"/>
              </a:ext>
            </a:extLst>
          </p:cNvPr>
          <p:cNvSpPr>
            <a:spLocks noGrp="1"/>
          </p:cNvSpPr>
          <p:nvPr>
            <p:ph type="ctrTitle"/>
          </p:nvPr>
        </p:nvSpPr>
        <p:spPr>
          <a:xfrm>
            <a:off x="457200" y="457200"/>
            <a:ext cx="8686800" cy="956072"/>
          </a:xfrm>
          <a:noFill/>
        </p:spPr>
        <p:txBody>
          <a:bodyPr anchor="t">
            <a:noAutofit/>
          </a:bodyPr>
          <a:lstStyle/>
          <a:p>
            <a:pPr algn="l"/>
            <a:r>
              <a:rPr lang="en-US" sz="3300" dirty="0">
                <a:latin typeface="Arial"/>
                <a:ea typeface="Calibri Light"/>
                <a:cs typeface="Arial"/>
              </a:rPr>
              <a:t>4. Refine Exhibition-Making Process,  </a:t>
            </a:r>
            <a:br>
              <a:rPr lang="en-US" sz="3300" dirty="0">
                <a:latin typeface="Arial"/>
                <a:ea typeface="Calibri Light"/>
                <a:cs typeface="Arial"/>
              </a:rPr>
            </a:br>
            <a:r>
              <a:rPr lang="en-US" sz="3300" dirty="0">
                <a:latin typeface="Arial"/>
                <a:ea typeface="Calibri Light"/>
                <a:cs typeface="Arial"/>
              </a:rPr>
              <a:t>    Timeline, and Milestones</a:t>
            </a:r>
            <a:endParaRPr lang="en-US" sz="3300"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8701960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429F3-3975-5524-B49D-329378114CC0}"/>
            </a:ext>
          </a:extLst>
        </p:cNvPr>
        <p:cNvGrpSpPr/>
        <p:nvPr/>
      </p:nvGrpSpPr>
      <p:grpSpPr>
        <a:xfrm>
          <a:off x="0" y="0"/>
          <a:ext cx="0" cy="0"/>
          <a:chOff x="0" y="0"/>
          <a:chExt cx="0" cy="0"/>
        </a:xfrm>
      </p:grpSpPr>
      <p:pic>
        <p:nvPicPr>
          <p:cNvPr id="3" name="image" descr="Arrangement of colorful cloth sculptures, some of which are inflated vertically by a fan, while others are deflated and lay on the floor.">
            <a:extLst>
              <a:ext uri="{FF2B5EF4-FFF2-40B4-BE49-F238E27FC236}">
                <a16:creationId xmlns:a16="http://schemas.microsoft.com/office/drawing/2014/main" id="{0FD919A5-36C3-1F3D-7E90-6726AA9D684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733085"/>
            <a:ext cx="9144000" cy="6088620"/>
          </a:xfrm>
          <a:prstGeom prst="rect">
            <a:avLst/>
          </a:prstGeom>
        </p:spPr>
      </p:pic>
      <p:sp>
        <p:nvSpPr>
          <p:cNvPr id="5" name="image description">
            <a:extLst>
              <a:ext uri="{FF2B5EF4-FFF2-40B4-BE49-F238E27FC236}">
                <a16:creationId xmlns:a16="http://schemas.microsoft.com/office/drawing/2014/main" id="{8FE346C3-66FC-8C4F-036F-D57489E6ED38}"/>
              </a:ext>
            </a:extLst>
          </p:cNvPr>
          <p:cNvSpPr txBox="1"/>
          <p:nvPr/>
        </p:nvSpPr>
        <p:spPr>
          <a:xfrm>
            <a:off x="457201" y="4735898"/>
            <a:ext cx="4114799" cy="28854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750" dirty="0">
                <a:highlight>
                  <a:srgbClr val="C8F9E2"/>
                </a:highlight>
                <a:latin typeface="Arial" panose="020B0604020202020204" pitchFamily="34" charset="0"/>
                <a:cs typeface="Arial" panose="020B0604020202020204" pitchFamily="34" charset="0"/>
              </a:rPr>
              <a:t> Installation view of </a:t>
            </a:r>
            <a:r>
              <a:rPr lang="en-US" sz="750" i="1" dirty="0">
                <a:highlight>
                  <a:srgbClr val="C8F9E2"/>
                </a:highlight>
                <a:latin typeface="Arial" panose="020B0604020202020204" pitchFamily="34" charset="0"/>
                <a:cs typeface="Arial" panose="020B0604020202020204" pitchFamily="34" charset="0"/>
              </a:rPr>
              <a:t>Paul Chan: Breathers</a:t>
            </a:r>
            <a:r>
              <a:rPr lang="en-US" sz="750" dirty="0">
                <a:highlight>
                  <a:srgbClr val="C8F9E2"/>
                </a:highlight>
                <a:latin typeface="Arial" panose="020B0604020202020204" pitchFamily="34" charset="0"/>
                <a:cs typeface="Arial" panose="020B0604020202020204" pitchFamily="34" charset="0"/>
              </a:rPr>
              <a:t>, Target and Friedman Galleries.</a:t>
            </a:r>
          </a:p>
          <a:p>
            <a:pPr>
              <a:lnSpc>
                <a:spcPct val="90000"/>
              </a:lnSpc>
            </a:pPr>
            <a:r>
              <a:rPr lang="en-US" sz="750" dirty="0">
                <a:highlight>
                  <a:srgbClr val="C8F9E2"/>
                </a:highlight>
                <a:latin typeface="Arial" panose="020B0604020202020204" pitchFamily="34" charset="0"/>
                <a:cs typeface="Arial" panose="020B0604020202020204" pitchFamily="34" charset="0"/>
              </a:rPr>
              <a:t> November 17, 2022 – July 16, 2023. Photo: Kameron Herndon.</a:t>
            </a:r>
          </a:p>
        </p:txBody>
      </p:sp>
      <p:pic>
        <p:nvPicPr>
          <p:cNvPr id="7" name="logo" descr="black Walker Logo">
            <a:extLst>
              <a:ext uri="{FF2B5EF4-FFF2-40B4-BE49-F238E27FC236}">
                <a16:creationId xmlns:a16="http://schemas.microsoft.com/office/drawing/2014/main" id="{8D2BB322-FEB4-D542-DD1F-8343B8E6D788}"/>
              </a:ext>
            </a:extLst>
          </p:cNvPr>
          <p:cNvPicPr>
            <a:picLocks noChangeAspect="1"/>
          </p:cNvPicPr>
          <p:nvPr/>
        </p:nvPicPr>
        <p:blipFill>
          <a:blip r:embed="rId5"/>
          <a:stretch>
            <a:fillRect/>
          </a:stretch>
        </p:blipFill>
        <p:spPr>
          <a:xfrm>
            <a:off x="7767828" y="4766311"/>
            <a:ext cx="918972" cy="164102"/>
          </a:xfrm>
          <a:prstGeom prst="rect">
            <a:avLst/>
          </a:prstGeom>
        </p:spPr>
      </p:pic>
      <p:sp>
        <p:nvSpPr>
          <p:cNvPr id="9" name="title">
            <a:extLst>
              <a:ext uri="{FF2B5EF4-FFF2-40B4-BE49-F238E27FC236}">
                <a16:creationId xmlns:a16="http://schemas.microsoft.com/office/drawing/2014/main" id="{09DBFF39-1EB1-9CE3-F615-99697C8FA056}"/>
              </a:ext>
            </a:extLst>
          </p:cNvPr>
          <p:cNvSpPr txBox="1">
            <a:spLocks noGrp="1"/>
          </p:cNvSpPr>
          <p:nvPr>
            <p:ph type="title" idx="4294967295"/>
          </p:nvPr>
        </p:nvSpPr>
        <p:spPr>
          <a:xfrm>
            <a:off x="457200" y="740737"/>
            <a:ext cx="8229600" cy="10064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3300" b="0" i="0" u="none" strike="noStrike" kern="1200" cap="none" spc="0" normalizeH="0" baseline="0" noProof="0" dirty="0">
                <a:ln>
                  <a:noFill/>
                </a:ln>
                <a:effectLst/>
                <a:highlight>
                  <a:srgbClr val="C8F9E2"/>
                </a:highlight>
                <a:uLnTx/>
                <a:uFillTx/>
                <a:latin typeface="Arial" panose="020B0604020202020204" pitchFamily="34" charset="0"/>
                <a:ea typeface="Calibri"/>
                <a:cs typeface="Arial" panose="020B0604020202020204" pitchFamily="34" charset="0"/>
              </a:rPr>
              <a:t>Exhibition Case Study:</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3300" b="0" i="0" u="none" strike="noStrike" kern="1200" cap="none" spc="0" normalizeH="0" baseline="0" noProof="0" dirty="0">
                <a:ln>
                  <a:noFill/>
                </a:ln>
                <a:effectLst/>
                <a:highlight>
                  <a:srgbClr val="C8F9E2"/>
                </a:highlight>
                <a:uLnTx/>
                <a:uFillTx/>
                <a:latin typeface="Arial" panose="020B0604020202020204" pitchFamily="34" charset="0"/>
                <a:ea typeface="Calibri"/>
                <a:cs typeface="Arial" panose="020B0604020202020204" pitchFamily="34" charset="0"/>
              </a:rPr>
              <a:t>Guidelines in Practice:</a:t>
            </a:r>
          </a:p>
        </p:txBody>
      </p:sp>
      <p:sp>
        <p:nvSpPr>
          <p:cNvPr id="8" name="header">
            <a:extLst>
              <a:ext uri="{FF2B5EF4-FFF2-40B4-BE49-F238E27FC236}">
                <a16:creationId xmlns:a16="http://schemas.microsoft.com/office/drawing/2014/main" id="{6DBC549F-E8ED-A502-C7C2-510C4CD60274}"/>
              </a:ext>
            </a:extLst>
          </p:cNvPr>
          <p:cNvSpPr txBox="1"/>
          <p:nvPr/>
        </p:nvSpPr>
        <p:spPr>
          <a:xfrm>
            <a:off x="457200" y="374774"/>
            <a:ext cx="8172450" cy="209545"/>
          </a:xfrm>
          <a:prstGeom prst="rect">
            <a:avLst/>
          </a:prstGeom>
          <a:noFill/>
        </p:spPr>
        <p:txBody>
          <a:bodyPr wrap="square" lIns="68580" tIns="34290" rIns="68580" bIns="34290" anchor="b">
            <a:spAutoFit/>
          </a:bodyPr>
          <a:lstStyle/>
          <a:p>
            <a:pPr>
              <a:lnSpc>
                <a:spcPct val="90000"/>
              </a:lnSpc>
            </a:pPr>
            <a:r>
              <a:rPr lang="en-US" sz="1013" dirty="0">
                <a:highlight>
                  <a:srgbClr val="C8F9E2"/>
                </a:highlight>
                <a:latin typeface="Arial"/>
                <a:ea typeface="Calibri"/>
                <a:cs typeface="Arial"/>
              </a:rPr>
              <a:t>Refine Exhibition-Making Process</a:t>
            </a:r>
          </a:p>
        </p:txBody>
      </p:sp>
    </p:spTree>
    <p:extLst>
      <p:ext uri="{BB962C8B-B14F-4D97-AF65-F5344CB8AC3E}">
        <p14:creationId xmlns:p14="http://schemas.microsoft.com/office/powerpoint/2010/main" val="2807172509"/>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8F9E2"/>
        </a:solidFill>
        <a:effectLst/>
      </p:bgPr>
    </p:bg>
    <p:spTree>
      <p:nvGrpSpPr>
        <p:cNvPr id="1" name="">
          <a:extLst>
            <a:ext uri="{FF2B5EF4-FFF2-40B4-BE49-F238E27FC236}">
              <a16:creationId xmlns:a16="http://schemas.microsoft.com/office/drawing/2014/main" id="{26CFEE01-9000-6D2F-D3B9-92EBFD830587}"/>
            </a:ext>
          </a:extLst>
        </p:cNvPr>
        <p:cNvGrpSpPr/>
        <p:nvPr/>
      </p:nvGrpSpPr>
      <p:grpSpPr>
        <a:xfrm>
          <a:off x="0" y="0"/>
          <a:ext cx="0" cy="0"/>
          <a:chOff x="0" y="0"/>
          <a:chExt cx="0" cy="0"/>
        </a:xfrm>
      </p:grpSpPr>
      <p:pic>
        <p:nvPicPr>
          <p:cNvPr id="5" name="logo" descr="Walker Logo">
            <a:extLst>
              <a:ext uri="{FF2B5EF4-FFF2-40B4-BE49-F238E27FC236}">
                <a16:creationId xmlns:a16="http://schemas.microsoft.com/office/drawing/2014/main" id="{6D2B8E84-942A-DAFF-D514-8694F54D9396}"/>
              </a:ext>
            </a:extLst>
          </p:cNvPr>
          <p:cNvPicPr>
            <a:picLocks noChangeAspect="1"/>
          </p:cNvPicPr>
          <p:nvPr/>
        </p:nvPicPr>
        <p:blipFill>
          <a:blip r:embed="rId2"/>
          <a:stretch>
            <a:fillRect/>
          </a:stretch>
        </p:blipFill>
        <p:spPr>
          <a:xfrm>
            <a:off x="7767828" y="4766311"/>
            <a:ext cx="918972" cy="164102"/>
          </a:xfrm>
          <a:prstGeom prst="rect">
            <a:avLst/>
          </a:prstGeom>
        </p:spPr>
      </p:pic>
      <p:sp>
        <p:nvSpPr>
          <p:cNvPr id="2" name="Title">
            <a:extLst>
              <a:ext uri="{FF2B5EF4-FFF2-40B4-BE49-F238E27FC236}">
                <a16:creationId xmlns:a16="http://schemas.microsoft.com/office/drawing/2014/main" id="{09E8533D-7E6C-A303-CCEA-1230E33B8C4A}"/>
              </a:ext>
            </a:extLst>
          </p:cNvPr>
          <p:cNvSpPr>
            <a:spLocks noGrp="1"/>
          </p:cNvSpPr>
          <p:nvPr>
            <p:ph type="ctrTitle"/>
          </p:nvPr>
        </p:nvSpPr>
        <p:spPr>
          <a:xfrm>
            <a:off x="457200" y="457200"/>
            <a:ext cx="8686800" cy="956072"/>
          </a:xfrm>
          <a:noFill/>
        </p:spPr>
        <p:txBody>
          <a:bodyPr anchor="t">
            <a:noAutofit/>
          </a:bodyPr>
          <a:lstStyle/>
          <a:p>
            <a:pPr algn="l"/>
            <a:r>
              <a:rPr lang="en-US" sz="3300" dirty="0">
                <a:latin typeface="Arial"/>
                <a:ea typeface="Calibri"/>
                <a:cs typeface="Arial"/>
              </a:rPr>
              <a:t>Context and Grounding</a:t>
            </a:r>
            <a:endParaRPr lang="en-US" sz="3300"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17825847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logo" descr="black Walker Logo">
            <a:extLst>
              <a:ext uri="{FF2B5EF4-FFF2-40B4-BE49-F238E27FC236}">
                <a16:creationId xmlns:a16="http://schemas.microsoft.com/office/drawing/2014/main" id="{E4D4EE1A-D25E-B4E5-B098-E13C388B62DF}"/>
              </a:ext>
            </a:extLst>
          </p:cNvPr>
          <p:cNvPicPr>
            <a:picLocks noChangeAspect="1"/>
          </p:cNvPicPr>
          <p:nvPr/>
        </p:nvPicPr>
        <p:blipFill>
          <a:blip r:embed="rId4"/>
          <a:stretch>
            <a:fillRect/>
          </a:stretch>
        </p:blipFill>
        <p:spPr>
          <a:xfrm>
            <a:off x="7767828" y="4766311"/>
            <a:ext cx="918972" cy="164102"/>
          </a:xfrm>
          <a:prstGeom prst="rect">
            <a:avLst/>
          </a:prstGeom>
        </p:spPr>
      </p:pic>
      <p:pic>
        <p:nvPicPr>
          <p:cNvPr id="6" name="diagram" descr="Colorful diagram showing the process to develop an exhibition with the curator at the center sharing and receiving information.">
            <a:extLst>
              <a:ext uri="{FF2B5EF4-FFF2-40B4-BE49-F238E27FC236}">
                <a16:creationId xmlns:a16="http://schemas.microsoft.com/office/drawing/2014/main" id="{9B7BC38F-529B-0B69-5C97-6631920E762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9497" y="250849"/>
            <a:ext cx="8744936" cy="4919027"/>
          </a:xfrm>
          <a:prstGeom prst="rect">
            <a:avLst/>
          </a:prstGeom>
        </p:spPr>
      </p:pic>
      <p:sp>
        <p:nvSpPr>
          <p:cNvPr id="4" name="Title">
            <a:extLst>
              <a:ext uri="{FF2B5EF4-FFF2-40B4-BE49-F238E27FC236}">
                <a16:creationId xmlns:a16="http://schemas.microsoft.com/office/drawing/2014/main" id="{F174953E-8CCA-38EA-6179-E1B0291D8E32}"/>
              </a:ext>
            </a:extLst>
          </p:cNvPr>
          <p:cNvSpPr txBox="1">
            <a:spLocks noGrp="1"/>
          </p:cNvSpPr>
          <p:nvPr>
            <p:ph type="title" idx="4294967295"/>
          </p:nvPr>
        </p:nvSpPr>
        <p:spPr>
          <a:xfrm>
            <a:off x="457200" y="738606"/>
            <a:ext cx="8686800" cy="446015"/>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dirty="0">
                <a:ln>
                  <a:noFill/>
                </a:ln>
                <a:solidFill>
                  <a:schemeClr val="tx1"/>
                </a:solidFill>
                <a:effectLst/>
                <a:uLnTx/>
                <a:uFillTx/>
                <a:latin typeface="Arial"/>
                <a:ea typeface="Calibri"/>
                <a:cs typeface="Arial"/>
              </a:rPr>
              <a:t>Walker Process for Exhibition Development</a:t>
            </a:r>
          </a:p>
        </p:txBody>
      </p:sp>
      <p:sp>
        <p:nvSpPr>
          <p:cNvPr id="2" name="header">
            <a:extLst>
              <a:ext uri="{FF2B5EF4-FFF2-40B4-BE49-F238E27FC236}">
                <a16:creationId xmlns:a16="http://schemas.microsoft.com/office/drawing/2014/main" id="{35432F22-00CE-9B81-7528-445666A2D945}"/>
              </a:ext>
            </a:extLst>
          </p:cNvPr>
          <p:cNvSpPr txBox="1"/>
          <p:nvPr/>
        </p:nvSpPr>
        <p:spPr>
          <a:xfrm>
            <a:off x="457200" y="374774"/>
            <a:ext cx="8172450" cy="209545"/>
          </a:xfrm>
          <a:prstGeom prst="rect">
            <a:avLst/>
          </a:prstGeom>
          <a:noFill/>
        </p:spPr>
        <p:txBody>
          <a:bodyPr wrap="square" lIns="68580" tIns="34290" rIns="68580" bIns="34290" anchor="b">
            <a:spAutoFit/>
          </a:bodyPr>
          <a:lstStyle/>
          <a:p>
            <a:pPr>
              <a:lnSpc>
                <a:spcPct val="90000"/>
              </a:lnSpc>
            </a:pPr>
            <a:r>
              <a:rPr lang="en-US" sz="1013" dirty="0">
                <a:latin typeface="Arial"/>
                <a:ea typeface="Calibri"/>
                <a:cs typeface="Arial"/>
              </a:rPr>
              <a:t>Refine Exhibition-Making Process</a:t>
            </a:r>
          </a:p>
        </p:txBody>
      </p:sp>
    </p:spTree>
    <p:extLst>
      <p:ext uri="{BB962C8B-B14F-4D97-AF65-F5344CB8AC3E}">
        <p14:creationId xmlns:p14="http://schemas.microsoft.com/office/powerpoint/2010/main" val="1660534430"/>
      </p:ext>
    </p:extLst>
  </p:cSld>
  <p:clrMapOvr>
    <a:masterClrMapping/>
  </p:clrMapOvr>
  <p:extLst>
    <p:ext uri="{6950BFC3-D8DA-4A85-94F7-54DA5524770B}">
      <p188:commentRel xmlns:p188="http://schemas.microsoft.com/office/powerpoint/2018/8/main" r:id="rId3"/>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61974-3889-EB13-014F-43D0F7129532}"/>
            </a:ext>
          </a:extLst>
        </p:cNvPr>
        <p:cNvGrpSpPr/>
        <p:nvPr/>
      </p:nvGrpSpPr>
      <p:grpSpPr>
        <a:xfrm>
          <a:off x="0" y="0"/>
          <a:ext cx="0" cy="0"/>
          <a:chOff x="0" y="0"/>
          <a:chExt cx="0" cy="0"/>
        </a:xfrm>
      </p:grpSpPr>
      <p:pic>
        <p:nvPicPr>
          <p:cNvPr id="8" name="logo" descr="black Walker Logo">
            <a:extLst>
              <a:ext uri="{FF2B5EF4-FFF2-40B4-BE49-F238E27FC236}">
                <a16:creationId xmlns:a16="http://schemas.microsoft.com/office/drawing/2014/main" id="{1028F875-80F0-4B47-902B-8906E7954464}"/>
              </a:ext>
            </a:extLst>
          </p:cNvPr>
          <p:cNvPicPr>
            <a:picLocks noChangeAspect="1"/>
          </p:cNvPicPr>
          <p:nvPr/>
        </p:nvPicPr>
        <p:blipFill>
          <a:blip r:embed="rId4"/>
          <a:stretch>
            <a:fillRect/>
          </a:stretch>
        </p:blipFill>
        <p:spPr>
          <a:xfrm>
            <a:off x="7767828" y="4766311"/>
            <a:ext cx="918972" cy="164102"/>
          </a:xfrm>
          <a:prstGeom prst="rect">
            <a:avLst/>
          </a:prstGeom>
        </p:spPr>
      </p:pic>
      <p:sp>
        <p:nvSpPr>
          <p:cNvPr id="9" name="annotation">
            <a:extLst>
              <a:ext uri="{FF2B5EF4-FFF2-40B4-BE49-F238E27FC236}">
                <a16:creationId xmlns:a16="http://schemas.microsoft.com/office/drawing/2014/main" id="{CE170E15-E1B1-BEA5-CC4F-ACB9D100E3ED}"/>
              </a:ext>
            </a:extLst>
          </p:cNvPr>
          <p:cNvSpPr txBox="1"/>
          <p:nvPr/>
        </p:nvSpPr>
        <p:spPr>
          <a:xfrm>
            <a:off x="2749795" y="1325719"/>
            <a:ext cx="4576395" cy="300082"/>
          </a:xfrm>
          <a:prstGeom prst="rect">
            <a:avLst/>
          </a:prstGeom>
          <a:noFill/>
        </p:spPr>
        <p:txBody>
          <a:bodyPr wrap="square">
            <a:spAutoFit/>
          </a:bodyPr>
          <a:lstStyle/>
          <a:p>
            <a:pPr>
              <a:lnSpc>
                <a:spcPct val="90000"/>
              </a:lnSpc>
            </a:pPr>
            <a:r>
              <a:rPr lang="en-US" sz="750" dirty="0">
                <a:latin typeface="Arial" panose="020B0604020202020204" pitchFamily="34" charset="0"/>
                <a:cs typeface="Arial" panose="020B0604020202020204" pitchFamily="34" charset="0"/>
              </a:rPr>
              <a:t>*Attempt to streamline this process into </a:t>
            </a:r>
          </a:p>
          <a:p>
            <a:pPr>
              <a:lnSpc>
                <a:spcPct val="90000"/>
              </a:lnSpc>
            </a:pPr>
            <a:r>
              <a:rPr lang="en-US" sz="600" dirty="0">
                <a:latin typeface="Arial" panose="020B0604020202020204" pitchFamily="34" charset="0"/>
                <a:cs typeface="Arial" panose="020B0604020202020204" pitchFamily="34" charset="0"/>
              </a:rPr>
              <a:t>  </a:t>
            </a:r>
            <a:r>
              <a:rPr lang="en-US" sz="750" dirty="0">
                <a:latin typeface="Arial" panose="020B0604020202020204" pitchFamily="34" charset="0"/>
                <a:cs typeface="Arial" panose="020B0604020202020204" pitchFamily="34" charset="0"/>
              </a:rPr>
              <a:t>fewer transmissions from curator to registrar. </a:t>
            </a:r>
          </a:p>
        </p:txBody>
      </p:sp>
      <p:pic>
        <p:nvPicPr>
          <p:cNvPr id="5" name="diagram" descr="Revised colorful diagram showing the process to develop an exhibition, adding in two reviews with additional staff.">
            <a:extLst>
              <a:ext uri="{FF2B5EF4-FFF2-40B4-BE49-F238E27FC236}">
                <a16:creationId xmlns:a16="http://schemas.microsoft.com/office/drawing/2014/main" id="{D02D0E5A-7B41-32EE-FAD8-5972D89E9F0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9496" y="250849"/>
            <a:ext cx="8744937" cy="4919027"/>
          </a:xfrm>
          <a:prstGeom prst="rect">
            <a:avLst/>
          </a:prstGeom>
        </p:spPr>
      </p:pic>
      <p:sp>
        <p:nvSpPr>
          <p:cNvPr id="4" name="Title">
            <a:extLst>
              <a:ext uri="{FF2B5EF4-FFF2-40B4-BE49-F238E27FC236}">
                <a16:creationId xmlns:a16="http://schemas.microsoft.com/office/drawing/2014/main" id="{D8470CDF-8C61-4881-3327-3C6C148796A6}"/>
              </a:ext>
            </a:extLst>
          </p:cNvPr>
          <p:cNvSpPr txBox="1">
            <a:spLocks noGrp="1"/>
          </p:cNvSpPr>
          <p:nvPr>
            <p:ph type="title" idx="4294967295"/>
          </p:nvPr>
        </p:nvSpPr>
        <p:spPr>
          <a:xfrm>
            <a:off x="457200" y="738606"/>
            <a:ext cx="10352638" cy="446015"/>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dirty="0">
                <a:ln>
                  <a:noFill/>
                </a:ln>
                <a:solidFill>
                  <a:schemeClr val="tx1"/>
                </a:solidFill>
                <a:effectLst/>
                <a:uLnTx/>
                <a:uFillTx/>
                <a:latin typeface="Arial"/>
                <a:ea typeface="Calibri"/>
                <a:cs typeface="Arial"/>
              </a:rPr>
              <a:t>Walker Process for Exhibition Development </a:t>
            </a:r>
            <a:r>
              <a:rPr kumimoji="0" lang="en-US" sz="3300" b="0" i="0" u="none" strike="noStrike" kern="1200" cap="none" spc="0" normalizeH="0" baseline="0" noProof="0" dirty="0">
                <a:ln>
                  <a:noFill/>
                </a:ln>
                <a:solidFill>
                  <a:schemeClr val="bg1"/>
                </a:solidFill>
                <a:effectLst/>
                <a:uLnTx/>
                <a:uFillTx/>
                <a:latin typeface="Arial"/>
                <a:ea typeface="Calibri"/>
                <a:cs typeface="Arial"/>
              </a:rPr>
              <a:t>Revised</a:t>
            </a:r>
          </a:p>
        </p:txBody>
      </p:sp>
      <p:pic>
        <p:nvPicPr>
          <p:cNvPr id="6" name="revised" descr="A black squircle with white type “Revised” on it.">
            <a:extLst>
              <a:ext uri="{FF2B5EF4-FFF2-40B4-BE49-F238E27FC236}">
                <a16:creationId xmlns:a16="http://schemas.microsoft.com/office/drawing/2014/main" id="{C5376832-9E42-668B-65EF-C960705DDD0E}"/>
              </a:ext>
            </a:extLst>
          </p:cNvPr>
          <p:cNvPicPr>
            <a:picLocks noChangeAspect="1"/>
          </p:cNvPicPr>
          <p:nvPr/>
        </p:nvPicPr>
        <p:blipFill>
          <a:blip r:embed="rId6"/>
          <a:stretch>
            <a:fillRect/>
          </a:stretch>
        </p:blipFill>
        <p:spPr>
          <a:xfrm>
            <a:off x="175447" y="203546"/>
            <a:ext cx="1971675" cy="981075"/>
          </a:xfrm>
          <a:prstGeom prst="rect">
            <a:avLst/>
          </a:prstGeom>
        </p:spPr>
      </p:pic>
      <p:sp>
        <p:nvSpPr>
          <p:cNvPr id="2" name="header">
            <a:extLst>
              <a:ext uri="{FF2B5EF4-FFF2-40B4-BE49-F238E27FC236}">
                <a16:creationId xmlns:a16="http://schemas.microsoft.com/office/drawing/2014/main" id="{8EAD46BC-3EC5-A6E6-EF37-252CA1FA4CC9}"/>
              </a:ext>
            </a:extLst>
          </p:cNvPr>
          <p:cNvSpPr txBox="1"/>
          <p:nvPr/>
        </p:nvSpPr>
        <p:spPr>
          <a:xfrm>
            <a:off x="457200" y="374774"/>
            <a:ext cx="8172450" cy="209545"/>
          </a:xfrm>
          <a:prstGeom prst="rect">
            <a:avLst/>
          </a:prstGeom>
          <a:noFill/>
        </p:spPr>
        <p:txBody>
          <a:bodyPr wrap="square" lIns="68580" tIns="34290" rIns="68580" bIns="34290" anchor="b">
            <a:spAutoFit/>
          </a:bodyPr>
          <a:lstStyle/>
          <a:p>
            <a:pPr>
              <a:lnSpc>
                <a:spcPct val="90000"/>
              </a:lnSpc>
            </a:pPr>
            <a:r>
              <a:rPr lang="en-US" sz="1013" dirty="0">
                <a:latin typeface="Arial"/>
                <a:ea typeface="Calibri"/>
                <a:cs typeface="Arial"/>
              </a:rPr>
              <a:t>Refine Exhibition-Making Process</a:t>
            </a:r>
          </a:p>
        </p:txBody>
      </p:sp>
    </p:spTree>
    <p:extLst>
      <p:ext uri="{BB962C8B-B14F-4D97-AF65-F5344CB8AC3E}">
        <p14:creationId xmlns:p14="http://schemas.microsoft.com/office/powerpoint/2010/main" val="3413689662"/>
      </p:ext>
    </p:extLst>
  </p:cSld>
  <p:clrMapOvr>
    <a:masterClrMapping/>
  </p:clrMapOvr>
  <p:extLst>
    <p:ext uri="{6950BFC3-D8DA-4A85-94F7-54DA5524770B}">
      <p188:commentRel xmlns:p188="http://schemas.microsoft.com/office/powerpoint/2018/8/main" r:id="rId3"/>
    </p:ext>
  </p:extLs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0F2C6-1EB2-2DF7-38F3-635ABAD8247F}"/>
            </a:ext>
          </a:extLst>
        </p:cNvPr>
        <p:cNvGrpSpPr/>
        <p:nvPr/>
      </p:nvGrpSpPr>
      <p:grpSpPr>
        <a:xfrm>
          <a:off x="0" y="0"/>
          <a:ext cx="0" cy="0"/>
          <a:chOff x="0" y="0"/>
          <a:chExt cx="0" cy="0"/>
        </a:xfrm>
      </p:grpSpPr>
      <p:pic>
        <p:nvPicPr>
          <p:cNvPr id="8" name="logo" descr="black Walker Logo">
            <a:extLst>
              <a:ext uri="{FF2B5EF4-FFF2-40B4-BE49-F238E27FC236}">
                <a16:creationId xmlns:a16="http://schemas.microsoft.com/office/drawing/2014/main" id="{E628C98A-A949-7EAA-7710-FE061CB73AFC}"/>
              </a:ext>
            </a:extLst>
          </p:cNvPr>
          <p:cNvPicPr>
            <a:picLocks noChangeAspect="1"/>
          </p:cNvPicPr>
          <p:nvPr/>
        </p:nvPicPr>
        <p:blipFill>
          <a:blip r:embed="rId4"/>
          <a:stretch>
            <a:fillRect/>
          </a:stretch>
        </p:blipFill>
        <p:spPr>
          <a:xfrm>
            <a:off x="7767828" y="4766311"/>
            <a:ext cx="918972" cy="164102"/>
          </a:xfrm>
          <a:prstGeom prst="rect">
            <a:avLst/>
          </a:prstGeom>
        </p:spPr>
      </p:pic>
      <p:sp>
        <p:nvSpPr>
          <p:cNvPr id="4" name="Title">
            <a:extLst>
              <a:ext uri="{FF2B5EF4-FFF2-40B4-BE49-F238E27FC236}">
                <a16:creationId xmlns:a16="http://schemas.microsoft.com/office/drawing/2014/main" id="{E1DEDE0B-78B0-65B2-A46B-4CBFE8E2AF73}"/>
              </a:ext>
            </a:extLst>
          </p:cNvPr>
          <p:cNvSpPr txBox="1">
            <a:spLocks noGrp="1"/>
          </p:cNvSpPr>
          <p:nvPr>
            <p:ph type="title" idx="4294967295"/>
          </p:nvPr>
        </p:nvSpPr>
        <p:spPr>
          <a:xfrm>
            <a:off x="457200" y="738606"/>
            <a:ext cx="10144408" cy="446015"/>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dirty="0">
                <a:ln>
                  <a:noFill/>
                </a:ln>
                <a:solidFill>
                  <a:schemeClr val="tx1"/>
                </a:solidFill>
                <a:effectLst/>
                <a:uLnTx/>
                <a:uFillTx/>
                <a:latin typeface="Arial"/>
                <a:ea typeface="Calibri"/>
                <a:cs typeface="Arial"/>
              </a:rPr>
              <a:t>Walker Process for Exhibition Development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50" b="0" i="0" u="none" strike="noStrike" kern="1200" cap="none" spc="0" normalizeH="0" baseline="0" noProof="0" dirty="0">
                <a:ln>
                  <a:noFill/>
                </a:ln>
                <a:solidFill>
                  <a:schemeClr val="tx1"/>
                </a:solidFill>
                <a:effectLst/>
                <a:uLnTx/>
                <a:uFillTx/>
                <a:latin typeface="Arial"/>
                <a:ea typeface="Calibri"/>
                <a:cs typeface="Arial"/>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a:ea typeface="+mj-ea"/>
                <a:cs typeface="Arial"/>
              </a:rPr>
              <a:t>○ </a:t>
            </a: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Curator: </a:t>
            </a: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applies</a:t>
            </a: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a:t>
            </a: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guidelines; feedback from senior curators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5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a:ea typeface="+mj-ea"/>
                <a:cs typeface="Arial"/>
              </a:rPr>
              <a:t>○ </a:t>
            </a: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Registrar: </a:t>
            </a: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checklist formation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5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a:ea typeface="+mj-ea"/>
                <a:cs typeface="Arial"/>
              </a:rPr>
              <a:t>○ </a:t>
            </a: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Accessibility and Interpretation Review: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a:t>
            </a: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formal gate before creation of floorplan; detailed list of </a:t>
            </a:r>
            <a:b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concerns and suggestions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5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a:ea typeface="+mj-ea"/>
                <a:cs typeface="Arial"/>
              </a:rPr>
              <a:t>○ </a:t>
            </a: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Exhibition Installation: </a:t>
            </a: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physical floorplan cutouts </a:t>
            </a:r>
            <a:b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and/or digital floorplan; adds PELI colleagues to production </a:t>
            </a:r>
            <a:b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meetings to review concerns at key moments</a:t>
            </a:r>
          </a:p>
        </p:txBody>
      </p:sp>
      <p:pic>
        <p:nvPicPr>
          <p:cNvPr id="3" name="revised" descr="A black squircle with white type “Revised” on it.">
            <a:extLst>
              <a:ext uri="{FF2B5EF4-FFF2-40B4-BE49-F238E27FC236}">
                <a16:creationId xmlns:a16="http://schemas.microsoft.com/office/drawing/2014/main" id="{FEE1F2C0-D6EF-4D2C-185B-B02AC2869947}"/>
              </a:ext>
            </a:extLst>
          </p:cNvPr>
          <p:cNvPicPr>
            <a:picLocks noChangeAspect="1"/>
          </p:cNvPicPr>
          <p:nvPr/>
        </p:nvPicPr>
        <p:blipFill>
          <a:blip r:embed="rId5"/>
          <a:stretch>
            <a:fillRect/>
          </a:stretch>
        </p:blipFill>
        <p:spPr>
          <a:xfrm>
            <a:off x="175447" y="203546"/>
            <a:ext cx="1971675" cy="981075"/>
          </a:xfrm>
          <a:prstGeom prst="rect">
            <a:avLst/>
          </a:prstGeom>
        </p:spPr>
      </p:pic>
      <p:sp>
        <p:nvSpPr>
          <p:cNvPr id="2" name="header">
            <a:extLst>
              <a:ext uri="{FF2B5EF4-FFF2-40B4-BE49-F238E27FC236}">
                <a16:creationId xmlns:a16="http://schemas.microsoft.com/office/drawing/2014/main" id="{D10BDD52-34A4-EAD4-A114-D5D6C544A27B}"/>
              </a:ext>
            </a:extLst>
          </p:cNvPr>
          <p:cNvSpPr txBox="1"/>
          <p:nvPr/>
        </p:nvSpPr>
        <p:spPr>
          <a:xfrm>
            <a:off x="457200" y="374774"/>
            <a:ext cx="8172450" cy="209545"/>
          </a:xfrm>
          <a:prstGeom prst="rect">
            <a:avLst/>
          </a:prstGeom>
          <a:noFill/>
        </p:spPr>
        <p:txBody>
          <a:bodyPr wrap="square" lIns="68580" tIns="34290" rIns="68580" bIns="34290" anchor="b">
            <a:spAutoFit/>
          </a:bodyPr>
          <a:lstStyle/>
          <a:p>
            <a:pPr>
              <a:lnSpc>
                <a:spcPct val="90000"/>
              </a:lnSpc>
            </a:pPr>
            <a:r>
              <a:rPr lang="en-US" sz="1013" dirty="0">
                <a:latin typeface="Arial"/>
                <a:ea typeface="Calibri"/>
                <a:cs typeface="Arial"/>
              </a:rPr>
              <a:t>Refine Exhibition-Making Process</a:t>
            </a:r>
          </a:p>
        </p:txBody>
      </p:sp>
    </p:spTree>
    <p:extLst>
      <p:ext uri="{BB962C8B-B14F-4D97-AF65-F5344CB8AC3E}">
        <p14:creationId xmlns:p14="http://schemas.microsoft.com/office/powerpoint/2010/main" val="3109602085"/>
      </p:ext>
    </p:extLst>
  </p:cSld>
  <p:clrMapOvr>
    <a:masterClrMapping/>
  </p:clrMapOvr>
  <p:extLst>
    <p:ext uri="{6950BFC3-D8DA-4A85-94F7-54DA5524770B}">
      <p188:commentRel xmlns:p188="http://schemas.microsoft.com/office/powerpoint/2018/8/main" r:id="rId3"/>
    </p:ext>
  </p:extLs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6CBED-7BC4-82D7-C726-E8E418DD10BB}"/>
            </a:ext>
          </a:extLst>
        </p:cNvPr>
        <p:cNvGrpSpPr/>
        <p:nvPr/>
      </p:nvGrpSpPr>
      <p:grpSpPr>
        <a:xfrm>
          <a:off x="0" y="0"/>
          <a:ext cx="0" cy="0"/>
          <a:chOff x="0" y="0"/>
          <a:chExt cx="0" cy="0"/>
        </a:xfrm>
      </p:grpSpPr>
      <p:pic>
        <p:nvPicPr>
          <p:cNvPr id="3" name="image" descr="Person walking through a gallery with artworks made of electrical cords installed on the walls and floor around the edges of the room.">
            <a:extLst>
              <a:ext uri="{FF2B5EF4-FFF2-40B4-BE49-F238E27FC236}">
                <a16:creationId xmlns:a16="http://schemas.microsoft.com/office/drawing/2014/main" id="{6B498A34-C0AB-16FA-BFC2-4913E24297B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476250"/>
            <a:ext cx="9144000" cy="6095999"/>
          </a:xfrm>
          <a:prstGeom prst="rect">
            <a:avLst/>
          </a:prstGeom>
        </p:spPr>
      </p:pic>
      <p:sp>
        <p:nvSpPr>
          <p:cNvPr id="2" name="image description">
            <a:extLst>
              <a:ext uri="{FF2B5EF4-FFF2-40B4-BE49-F238E27FC236}">
                <a16:creationId xmlns:a16="http://schemas.microsoft.com/office/drawing/2014/main" id="{106B0C35-76FB-71E1-193F-A41C9DBFDC8E}"/>
              </a:ext>
            </a:extLst>
          </p:cNvPr>
          <p:cNvSpPr txBox="1"/>
          <p:nvPr/>
        </p:nvSpPr>
        <p:spPr>
          <a:xfrm>
            <a:off x="457201" y="4735897"/>
            <a:ext cx="888305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90000"/>
              </a:lnSpc>
            </a:pPr>
            <a:r>
              <a:rPr lang="en-US" sz="750" dirty="0">
                <a:solidFill>
                  <a:srgbClr val="464646"/>
                </a:solidFill>
                <a:highlight>
                  <a:srgbClr val="C8F9E2"/>
                </a:highlight>
                <a:latin typeface="Arial" panose="020B0604020202020204" pitchFamily="34" charset="0"/>
                <a:cs typeface="Arial" panose="020B0604020202020204" pitchFamily="34" charset="0"/>
              </a:rPr>
              <a:t> Installation view of </a:t>
            </a:r>
            <a:r>
              <a:rPr lang="en-US" sz="750" i="1" dirty="0">
                <a:solidFill>
                  <a:srgbClr val="464646"/>
                </a:solidFill>
                <a:highlight>
                  <a:srgbClr val="C8F9E2"/>
                </a:highlight>
                <a:latin typeface="Arial" panose="020B0604020202020204" pitchFamily="34" charset="0"/>
                <a:cs typeface="Arial" panose="020B0604020202020204" pitchFamily="34" charset="0"/>
              </a:rPr>
              <a:t>Paul Chan: Breathers</a:t>
            </a:r>
            <a:r>
              <a:rPr lang="en-US" sz="750" dirty="0">
                <a:solidFill>
                  <a:srgbClr val="464646"/>
                </a:solidFill>
                <a:highlight>
                  <a:srgbClr val="C8F9E2"/>
                </a:highlight>
                <a:latin typeface="Arial" panose="020B0604020202020204" pitchFamily="34" charset="0"/>
                <a:cs typeface="Arial" panose="020B0604020202020204" pitchFamily="34" charset="0"/>
              </a:rPr>
              <a:t>, Target and Friedman Galleries. </a:t>
            </a:r>
          </a:p>
          <a:p>
            <a:pPr>
              <a:lnSpc>
                <a:spcPct val="90000"/>
              </a:lnSpc>
            </a:pPr>
            <a:r>
              <a:rPr lang="en-US" sz="750" dirty="0">
                <a:solidFill>
                  <a:srgbClr val="464646"/>
                </a:solidFill>
                <a:highlight>
                  <a:srgbClr val="C8F9E2"/>
                </a:highlight>
                <a:latin typeface="Arial" panose="020B0604020202020204" pitchFamily="34" charset="0"/>
                <a:cs typeface="Arial" panose="020B0604020202020204" pitchFamily="34" charset="0"/>
              </a:rPr>
              <a:t> November 17, 2022 – July 16, 2023. Photo: Kameron Herndon.</a:t>
            </a:r>
          </a:p>
        </p:txBody>
      </p:sp>
      <p:pic>
        <p:nvPicPr>
          <p:cNvPr id="7" name="logo" descr="black Walker Logo">
            <a:extLst>
              <a:ext uri="{FF2B5EF4-FFF2-40B4-BE49-F238E27FC236}">
                <a16:creationId xmlns:a16="http://schemas.microsoft.com/office/drawing/2014/main" id="{47188A2A-6824-BA90-EAF6-7E096947C50B}"/>
              </a:ext>
            </a:extLst>
          </p:cNvPr>
          <p:cNvPicPr>
            <a:picLocks noChangeAspect="1"/>
          </p:cNvPicPr>
          <p:nvPr/>
        </p:nvPicPr>
        <p:blipFill>
          <a:blip r:embed="rId5"/>
          <a:stretch>
            <a:fillRect/>
          </a:stretch>
        </p:blipFill>
        <p:spPr>
          <a:xfrm>
            <a:off x="7767828" y="4766311"/>
            <a:ext cx="918972" cy="164102"/>
          </a:xfrm>
          <a:prstGeom prst="rect">
            <a:avLst/>
          </a:prstGeom>
        </p:spPr>
      </p:pic>
      <p:sp>
        <p:nvSpPr>
          <p:cNvPr id="9" name="title">
            <a:extLst>
              <a:ext uri="{FF2B5EF4-FFF2-40B4-BE49-F238E27FC236}">
                <a16:creationId xmlns:a16="http://schemas.microsoft.com/office/drawing/2014/main" id="{BC290F62-897D-B68D-3B82-613582DC6112}"/>
              </a:ext>
            </a:extLst>
          </p:cNvPr>
          <p:cNvSpPr txBox="1">
            <a:spLocks noGrp="1"/>
          </p:cNvSpPr>
          <p:nvPr>
            <p:ph type="title" idx="4294967295"/>
          </p:nvPr>
        </p:nvSpPr>
        <p:spPr>
          <a:xfrm>
            <a:off x="457200" y="767115"/>
            <a:ext cx="8229600" cy="5493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3300" b="0" i="0" u="none" strike="noStrike" kern="1200" cap="none" spc="0" normalizeH="0" baseline="0" noProof="0" dirty="0">
                <a:ln>
                  <a:noFill/>
                </a:ln>
                <a:solidFill>
                  <a:schemeClr val="tx1"/>
                </a:solidFill>
                <a:effectLst/>
                <a:highlight>
                  <a:srgbClr val="C8F9E2"/>
                </a:highlight>
                <a:uLnTx/>
                <a:uFillTx/>
                <a:latin typeface="Arial" panose="020B0604020202020204" pitchFamily="34" charset="0"/>
                <a:ea typeface="Calibri"/>
                <a:cs typeface="Arial" panose="020B0604020202020204" pitchFamily="34" charset="0"/>
              </a:rPr>
              <a:t>Exhibition Case Study</a:t>
            </a:r>
          </a:p>
        </p:txBody>
      </p:sp>
      <p:sp>
        <p:nvSpPr>
          <p:cNvPr id="8" name="header">
            <a:extLst>
              <a:ext uri="{FF2B5EF4-FFF2-40B4-BE49-F238E27FC236}">
                <a16:creationId xmlns:a16="http://schemas.microsoft.com/office/drawing/2014/main" id="{4EEF982C-3A40-3E17-EF23-4538DBD59F4A}"/>
              </a:ext>
            </a:extLst>
          </p:cNvPr>
          <p:cNvSpPr txBox="1"/>
          <p:nvPr/>
        </p:nvSpPr>
        <p:spPr>
          <a:xfrm>
            <a:off x="457200" y="374774"/>
            <a:ext cx="8172450" cy="209545"/>
          </a:xfrm>
          <a:prstGeom prst="rect">
            <a:avLst/>
          </a:prstGeom>
          <a:noFill/>
        </p:spPr>
        <p:txBody>
          <a:bodyPr wrap="square" lIns="68580" tIns="34290" rIns="68580" bIns="34290" anchor="b">
            <a:spAutoFit/>
          </a:bodyPr>
          <a:lstStyle/>
          <a:p>
            <a:pPr>
              <a:lnSpc>
                <a:spcPct val="90000"/>
              </a:lnSpc>
            </a:pPr>
            <a:r>
              <a:rPr lang="en-US" sz="1013" dirty="0">
                <a:highlight>
                  <a:srgbClr val="C8F9E2"/>
                </a:highlight>
                <a:latin typeface="Arial"/>
                <a:ea typeface="Calibri"/>
                <a:cs typeface="Arial"/>
              </a:rPr>
              <a:t>Refine Exhibition-Making Process</a:t>
            </a:r>
          </a:p>
        </p:txBody>
      </p:sp>
    </p:spTree>
    <p:extLst>
      <p:ext uri="{BB962C8B-B14F-4D97-AF65-F5344CB8AC3E}">
        <p14:creationId xmlns:p14="http://schemas.microsoft.com/office/powerpoint/2010/main" val="3566036824"/>
      </p:ext>
    </p:extLst>
  </p:cSld>
  <p:clrMapOvr>
    <a:masterClrMapping/>
  </p:clrMapOvr>
  <p:extLst>
    <p:ext uri="{6950BFC3-D8DA-4A85-94F7-54DA5524770B}">
      <p188:commentRel xmlns:p188="http://schemas.microsoft.com/office/powerpoint/2018/8/main" r:id="rId3"/>
    </p:ext>
  </p:extLst>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8F9E2"/>
        </a:solidFill>
        <a:effectLst/>
      </p:bgPr>
    </p:bg>
    <p:spTree>
      <p:nvGrpSpPr>
        <p:cNvPr id="1" name="">
          <a:extLst>
            <a:ext uri="{FF2B5EF4-FFF2-40B4-BE49-F238E27FC236}">
              <a16:creationId xmlns:a16="http://schemas.microsoft.com/office/drawing/2014/main" id="{E45996EC-20A8-A1B5-6344-28F68454D556}"/>
            </a:ext>
          </a:extLst>
        </p:cNvPr>
        <p:cNvGrpSpPr/>
        <p:nvPr/>
      </p:nvGrpSpPr>
      <p:grpSpPr>
        <a:xfrm>
          <a:off x="0" y="0"/>
          <a:ext cx="0" cy="0"/>
          <a:chOff x="0" y="0"/>
          <a:chExt cx="0" cy="0"/>
        </a:xfrm>
      </p:grpSpPr>
      <p:pic>
        <p:nvPicPr>
          <p:cNvPr id="5" name="logo" descr="black Walker Logo">
            <a:extLst>
              <a:ext uri="{FF2B5EF4-FFF2-40B4-BE49-F238E27FC236}">
                <a16:creationId xmlns:a16="http://schemas.microsoft.com/office/drawing/2014/main" id="{07B94D8E-4489-9E3F-DEF6-9F13B6DEE776}"/>
              </a:ext>
            </a:extLst>
          </p:cNvPr>
          <p:cNvPicPr>
            <a:picLocks noChangeAspect="1"/>
          </p:cNvPicPr>
          <p:nvPr/>
        </p:nvPicPr>
        <p:blipFill>
          <a:blip r:embed="rId2"/>
          <a:stretch>
            <a:fillRect/>
          </a:stretch>
        </p:blipFill>
        <p:spPr>
          <a:xfrm>
            <a:off x="7767828" y="4766311"/>
            <a:ext cx="918972" cy="164102"/>
          </a:xfrm>
          <a:prstGeom prst="rect">
            <a:avLst/>
          </a:prstGeom>
        </p:spPr>
      </p:pic>
      <p:sp>
        <p:nvSpPr>
          <p:cNvPr id="2" name="Title">
            <a:extLst>
              <a:ext uri="{FF2B5EF4-FFF2-40B4-BE49-F238E27FC236}">
                <a16:creationId xmlns:a16="http://schemas.microsoft.com/office/drawing/2014/main" id="{3EF025DA-7B1E-0B82-A171-463FB00C3C63}"/>
              </a:ext>
            </a:extLst>
          </p:cNvPr>
          <p:cNvSpPr>
            <a:spLocks noGrp="1"/>
          </p:cNvSpPr>
          <p:nvPr>
            <p:ph type="ctrTitle"/>
          </p:nvPr>
        </p:nvSpPr>
        <p:spPr>
          <a:xfrm>
            <a:off x="457200" y="457200"/>
            <a:ext cx="8686800" cy="956072"/>
          </a:xfrm>
          <a:noFill/>
        </p:spPr>
        <p:txBody>
          <a:bodyPr anchor="t">
            <a:noAutofit/>
          </a:bodyPr>
          <a:lstStyle/>
          <a:p>
            <a:pPr algn="l"/>
            <a:r>
              <a:rPr lang="en-US" sz="3300" dirty="0">
                <a:latin typeface="Arial"/>
                <a:ea typeface="Calibri"/>
                <a:cs typeface="Arial"/>
              </a:rPr>
              <a:t>5. Next Steps</a:t>
            </a:r>
            <a:endParaRPr lang="en-US" sz="3300"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5147008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217DC-9A86-8EE3-353A-B6DBEEA087C0}"/>
            </a:ext>
          </a:extLst>
        </p:cNvPr>
        <p:cNvGrpSpPr/>
        <p:nvPr/>
      </p:nvGrpSpPr>
      <p:grpSpPr>
        <a:xfrm>
          <a:off x="0" y="0"/>
          <a:ext cx="0" cy="0"/>
          <a:chOff x="0" y="0"/>
          <a:chExt cx="0" cy="0"/>
        </a:xfrm>
      </p:grpSpPr>
      <p:pic>
        <p:nvPicPr>
          <p:cNvPr id="7" name="logo" descr="black Walker Logo">
            <a:extLst>
              <a:ext uri="{FF2B5EF4-FFF2-40B4-BE49-F238E27FC236}">
                <a16:creationId xmlns:a16="http://schemas.microsoft.com/office/drawing/2014/main" id="{9E4E92D4-62AF-08A9-3350-FFE2C2C39049}"/>
              </a:ext>
            </a:extLst>
          </p:cNvPr>
          <p:cNvPicPr>
            <a:picLocks noChangeAspect="1"/>
          </p:cNvPicPr>
          <p:nvPr/>
        </p:nvPicPr>
        <p:blipFill>
          <a:blip r:embed="rId3"/>
          <a:stretch>
            <a:fillRect/>
          </a:stretch>
        </p:blipFill>
        <p:spPr>
          <a:xfrm>
            <a:off x="7767828" y="4766311"/>
            <a:ext cx="918972" cy="164102"/>
          </a:xfrm>
          <a:prstGeom prst="rect">
            <a:avLst/>
          </a:prstGeom>
        </p:spPr>
      </p:pic>
      <p:sp>
        <p:nvSpPr>
          <p:cNvPr id="4" name="text body">
            <a:extLst>
              <a:ext uri="{FF2B5EF4-FFF2-40B4-BE49-F238E27FC236}">
                <a16:creationId xmlns:a16="http://schemas.microsoft.com/office/drawing/2014/main" id="{55E87143-7559-65E9-A1A6-1EFC04509D1E}"/>
              </a:ext>
            </a:extLst>
          </p:cNvPr>
          <p:cNvSpPr txBox="1">
            <a:spLocks/>
          </p:cNvSpPr>
          <p:nvPr/>
        </p:nvSpPr>
        <p:spPr>
          <a:xfrm>
            <a:off x="457200" y="457200"/>
            <a:ext cx="8686800" cy="4000500"/>
          </a:xfrm>
          <a:prstGeom prst="rect">
            <a:avLst/>
          </a:prstGeom>
          <a:noFill/>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latin typeface="Arial" panose="020B0604020202020204" pitchFamily="34" charset="0"/>
                <a:ea typeface="Calibri"/>
                <a:cs typeface="Arial" panose="020B0604020202020204" pitchFamily="34" charset="0"/>
              </a:rPr>
              <a:t> </a:t>
            </a:r>
          </a:p>
          <a:p>
            <a:r>
              <a:rPr lang="en-US" sz="1650" dirty="0">
                <a:latin typeface="Arial" panose="020B0604020202020204" pitchFamily="34" charset="0"/>
                <a:ea typeface="Calibri"/>
                <a:cs typeface="Arial" panose="020B0604020202020204" pitchFamily="34" charset="0"/>
              </a:rPr>
              <a:t>  </a:t>
            </a:r>
          </a:p>
          <a:p>
            <a:r>
              <a:rPr lang="en-US" sz="3300" dirty="0">
                <a:latin typeface="Arial"/>
                <a:cs typeface="Arial"/>
              </a:rPr>
              <a:t>○ </a:t>
            </a:r>
            <a:r>
              <a:rPr lang="en-US" sz="3300" dirty="0">
                <a:latin typeface="Arial"/>
                <a:ea typeface="Calibri"/>
                <a:cs typeface="Arial"/>
              </a:rPr>
              <a:t>Provide support for conversations with  </a:t>
            </a:r>
          </a:p>
          <a:p>
            <a:pPr lvl="1">
              <a:lnSpc>
                <a:spcPct val="90000"/>
              </a:lnSpc>
            </a:pPr>
            <a:r>
              <a:rPr lang="en-US" sz="3300" dirty="0">
                <a:latin typeface="Arial"/>
                <a:ea typeface="Calibri"/>
                <a:cs typeface="Arial"/>
              </a:rPr>
              <a:t>artists about audio accessibility</a:t>
            </a:r>
          </a:p>
          <a:p>
            <a:pPr lvl="1">
              <a:lnSpc>
                <a:spcPct val="90000"/>
              </a:lnSpc>
            </a:pPr>
            <a:r>
              <a:rPr lang="en-US" sz="825" dirty="0">
                <a:latin typeface="Arial"/>
                <a:ea typeface="Calibri"/>
                <a:cs typeface="Arial"/>
              </a:rPr>
              <a:t> </a:t>
            </a:r>
          </a:p>
          <a:p>
            <a:r>
              <a:rPr lang="en-US" sz="3300" dirty="0">
                <a:latin typeface="Arial" panose="020B0604020202020204" pitchFamily="34" charset="0"/>
                <a:cs typeface="Arial" panose="020B0604020202020204" pitchFamily="34" charset="0"/>
              </a:rPr>
              <a:t>○ </a:t>
            </a:r>
            <a:r>
              <a:rPr lang="en-US" sz="3300" dirty="0">
                <a:latin typeface="Arial" panose="020B0604020202020204" pitchFamily="34" charset="0"/>
                <a:ea typeface="Calibri"/>
                <a:cs typeface="Arial" panose="020B0604020202020204" pitchFamily="34" charset="0"/>
              </a:rPr>
              <a:t>Training for Curatorial, Registration, </a:t>
            </a:r>
            <a:br>
              <a:rPr lang="en-US" sz="3300" dirty="0">
                <a:latin typeface="Arial" panose="020B0604020202020204" pitchFamily="34" charset="0"/>
                <a:ea typeface="Calibri"/>
                <a:cs typeface="Arial" panose="020B0604020202020204" pitchFamily="34" charset="0"/>
              </a:rPr>
            </a:br>
            <a:r>
              <a:rPr lang="en-US" sz="3300" dirty="0">
                <a:latin typeface="Arial" panose="020B0604020202020204" pitchFamily="34" charset="0"/>
                <a:ea typeface="Calibri"/>
                <a:cs typeface="Arial" panose="020B0604020202020204" pitchFamily="34" charset="0"/>
              </a:rPr>
              <a:t>   and Exhibition Installation staff</a:t>
            </a:r>
          </a:p>
        </p:txBody>
      </p:sp>
      <p:sp>
        <p:nvSpPr>
          <p:cNvPr id="3" name="Title">
            <a:extLst>
              <a:ext uri="{FF2B5EF4-FFF2-40B4-BE49-F238E27FC236}">
                <a16:creationId xmlns:a16="http://schemas.microsoft.com/office/drawing/2014/main" id="{B9474AED-9BC6-6B75-F186-5C7B61A7A0C0}"/>
              </a:ext>
            </a:extLst>
          </p:cNvPr>
          <p:cNvSpPr txBox="1">
            <a:spLocks noGrp="1"/>
          </p:cNvSpPr>
          <p:nvPr>
            <p:ph type="title" idx="4294967295"/>
          </p:nvPr>
        </p:nvSpPr>
        <p:spPr>
          <a:xfrm>
            <a:off x="433953" y="393467"/>
            <a:ext cx="4572000" cy="6001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Calibri"/>
                <a:cs typeface="Arial" panose="020B0604020202020204" pitchFamily="34" charset="0"/>
              </a:rPr>
              <a:t>Next Steps</a:t>
            </a:r>
          </a:p>
        </p:txBody>
      </p:sp>
    </p:spTree>
    <p:extLst>
      <p:ext uri="{BB962C8B-B14F-4D97-AF65-F5344CB8AC3E}">
        <p14:creationId xmlns:p14="http://schemas.microsoft.com/office/powerpoint/2010/main" val="21701858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9003C-FEB0-A64B-1020-F737C0197853}"/>
            </a:ext>
          </a:extLst>
        </p:cNvPr>
        <p:cNvGrpSpPr/>
        <p:nvPr/>
      </p:nvGrpSpPr>
      <p:grpSpPr>
        <a:xfrm>
          <a:off x="0" y="0"/>
          <a:ext cx="0" cy="0"/>
          <a:chOff x="0" y="0"/>
          <a:chExt cx="0" cy="0"/>
        </a:xfrm>
      </p:grpSpPr>
      <p:pic>
        <p:nvPicPr>
          <p:cNvPr id="7" name="logo" descr="black Walker Logo">
            <a:extLst>
              <a:ext uri="{FF2B5EF4-FFF2-40B4-BE49-F238E27FC236}">
                <a16:creationId xmlns:a16="http://schemas.microsoft.com/office/drawing/2014/main" id="{4C5D5E4C-AE84-77EA-99C8-ABD43169790B}"/>
              </a:ext>
            </a:extLst>
          </p:cNvPr>
          <p:cNvPicPr>
            <a:picLocks noChangeAspect="1"/>
          </p:cNvPicPr>
          <p:nvPr/>
        </p:nvPicPr>
        <p:blipFill>
          <a:blip r:embed="rId3"/>
          <a:stretch>
            <a:fillRect/>
          </a:stretch>
        </p:blipFill>
        <p:spPr>
          <a:xfrm>
            <a:off x="7767828" y="4766311"/>
            <a:ext cx="918972" cy="164102"/>
          </a:xfrm>
          <a:prstGeom prst="rect">
            <a:avLst/>
          </a:prstGeom>
        </p:spPr>
      </p:pic>
      <p:sp>
        <p:nvSpPr>
          <p:cNvPr id="4" name="text body">
            <a:extLst>
              <a:ext uri="{FF2B5EF4-FFF2-40B4-BE49-F238E27FC236}">
                <a16:creationId xmlns:a16="http://schemas.microsoft.com/office/drawing/2014/main" id="{812B8A46-AF42-F237-C0B8-3D6F151D80F2}"/>
              </a:ext>
            </a:extLst>
          </p:cNvPr>
          <p:cNvSpPr txBox="1">
            <a:spLocks/>
          </p:cNvSpPr>
          <p:nvPr/>
        </p:nvSpPr>
        <p:spPr>
          <a:xfrm>
            <a:off x="457200" y="457200"/>
            <a:ext cx="8686800" cy="4000500"/>
          </a:xfrm>
          <a:prstGeom prst="rect">
            <a:avLst/>
          </a:prstGeom>
          <a:noFill/>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latin typeface="Arial" panose="020B0604020202020204" pitchFamily="34" charset="0"/>
                <a:ea typeface="Calibri"/>
                <a:cs typeface="Arial" panose="020B0604020202020204" pitchFamily="34" charset="0"/>
              </a:rPr>
              <a:t> </a:t>
            </a:r>
          </a:p>
          <a:p>
            <a:r>
              <a:rPr lang="en-US" sz="1650" dirty="0">
                <a:latin typeface="Arial" panose="020B0604020202020204" pitchFamily="34" charset="0"/>
                <a:ea typeface="Calibri"/>
                <a:cs typeface="Arial" panose="020B0604020202020204" pitchFamily="34" charset="0"/>
              </a:rPr>
              <a:t>   </a:t>
            </a:r>
          </a:p>
          <a:p>
            <a:r>
              <a:rPr lang="en-US" sz="3300" dirty="0">
                <a:latin typeface="Arial" panose="020B0604020202020204" pitchFamily="34" charset="0"/>
                <a:cs typeface="Arial" panose="020B0604020202020204" pitchFamily="34" charset="0"/>
              </a:rPr>
              <a:t>○ </a:t>
            </a:r>
            <a:r>
              <a:rPr lang="en-US" sz="3300" dirty="0">
                <a:latin typeface="Arial" panose="020B0604020202020204" pitchFamily="34" charset="0"/>
                <a:ea typeface="Calibri"/>
                <a:cs typeface="Arial" panose="020B0604020202020204" pitchFamily="34" charset="0"/>
              </a:rPr>
              <a:t>Living Document</a:t>
            </a:r>
            <a:endParaRPr lang="en-US" sz="1350" dirty="0">
              <a:latin typeface="Arial" panose="020B0604020202020204" pitchFamily="34" charset="0"/>
              <a:ea typeface="+mn-ea"/>
              <a:cs typeface="Arial" panose="020B0604020202020204" pitchFamily="34" charset="0"/>
            </a:endParaRPr>
          </a:p>
          <a:p>
            <a:pPr lvl="1">
              <a:lnSpc>
                <a:spcPct val="90000"/>
              </a:lnSpc>
            </a:pPr>
            <a:r>
              <a:rPr lang="en-US" sz="3300" dirty="0">
                <a:latin typeface="Arial" panose="020B0604020202020204" pitchFamily="34" charset="0"/>
                <a:ea typeface="Calibri"/>
                <a:cs typeface="Arial" panose="020B0604020202020204" pitchFamily="34" charset="0"/>
              </a:rPr>
              <a:t>–</a:t>
            </a:r>
            <a:r>
              <a:rPr lang="en-US" sz="3300" dirty="0">
                <a:latin typeface="Arial"/>
                <a:ea typeface="Calibri"/>
                <a:cs typeface="Arial"/>
              </a:rPr>
              <a:t> </a:t>
            </a:r>
            <a:r>
              <a:rPr lang="en-US" sz="3300" dirty="0">
                <a:latin typeface="Arial" panose="020B0604020202020204" pitchFamily="34" charset="0"/>
                <a:ea typeface="Calibri"/>
                <a:cs typeface="Arial" panose="020B0604020202020204" pitchFamily="34" charset="0"/>
              </a:rPr>
              <a:t>Continue to collect feedback as we </a:t>
            </a:r>
            <a:br>
              <a:rPr lang="en-US" sz="3300" dirty="0">
                <a:latin typeface="Arial" panose="020B0604020202020204" pitchFamily="34" charset="0"/>
                <a:ea typeface="Calibri"/>
                <a:cs typeface="Arial" panose="020B0604020202020204" pitchFamily="34" charset="0"/>
              </a:rPr>
            </a:br>
            <a:r>
              <a:rPr lang="en-US" sz="3300" dirty="0">
                <a:latin typeface="Arial" panose="020B0604020202020204" pitchFamily="34" charset="0"/>
                <a:ea typeface="Calibri"/>
                <a:cs typeface="Arial" panose="020B0604020202020204" pitchFamily="34" charset="0"/>
              </a:rPr>
              <a:t>   open new exhibitions</a:t>
            </a:r>
          </a:p>
          <a:p>
            <a:pPr lvl="1">
              <a:lnSpc>
                <a:spcPct val="90000"/>
              </a:lnSpc>
            </a:pPr>
            <a:r>
              <a:rPr lang="en-US" sz="750" dirty="0">
                <a:latin typeface="Arial" panose="020B0604020202020204" pitchFamily="34" charset="0"/>
                <a:ea typeface="Calibri"/>
                <a:cs typeface="Arial" panose="020B0604020202020204" pitchFamily="34" charset="0"/>
              </a:rPr>
              <a:t> </a:t>
            </a:r>
          </a:p>
          <a:p>
            <a:pPr lvl="1">
              <a:lnSpc>
                <a:spcPct val="90000"/>
              </a:lnSpc>
            </a:pPr>
            <a:r>
              <a:rPr lang="en-US" sz="3300" dirty="0">
                <a:latin typeface="Arial" panose="020B0604020202020204" pitchFamily="34" charset="0"/>
                <a:ea typeface="Calibri"/>
                <a:cs typeface="Arial" panose="020B0604020202020204" pitchFamily="34" charset="0"/>
              </a:rPr>
              <a:t>–</a:t>
            </a:r>
            <a:r>
              <a:rPr lang="en-US" sz="3300" dirty="0">
                <a:latin typeface="Arial"/>
                <a:ea typeface="Calibri"/>
                <a:cs typeface="Arial"/>
              </a:rPr>
              <a:t> </a:t>
            </a:r>
            <a:r>
              <a:rPr lang="en-US" sz="3300" dirty="0">
                <a:latin typeface="Arial" panose="020B0604020202020204" pitchFamily="34" charset="0"/>
                <a:ea typeface="Calibri"/>
                <a:cs typeface="Arial" panose="020B0604020202020204" pitchFamily="34" charset="0"/>
              </a:rPr>
              <a:t>Continued revision</a:t>
            </a:r>
          </a:p>
          <a:p>
            <a:endParaRPr lang="en-US" sz="3300" dirty="0">
              <a:latin typeface="Arial" panose="020B0604020202020204" pitchFamily="34" charset="0"/>
              <a:ea typeface="Calibri"/>
              <a:cs typeface="Arial" panose="020B0604020202020204" pitchFamily="34" charset="0"/>
            </a:endParaRPr>
          </a:p>
        </p:txBody>
      </p:sp>
      <p:sp>
        <p:nvSpPr>
          <p:cNvPr id="2" name="Title">
            <a:extLst>
              <a:ext uri="{FF2B5EF4-FFF2-40B4-BE49-F238E27FC236}">
                <a16:creationId xmlns:a16="http://schemas.microsoft.com/office/drawing/2014/main" id="{082C050F-2ACF-38EA-ACF5-830F96839369}"/>
              </a:ext>
            </a:extLst>
          </p:cNvPr>
          <p:cNvSpPr txBox="1">
            <a:spLocks noGrp="1"/>
          </p:cNvSpPr>
          <p:nvPr>
            <p:ph type="title" idx="4294967295"/>
          </p:nvPr>
        </p:nvSpPr>
        <p:spPr>
          <a:xfrm>
            <a:off x="433953" y="393467"/>
            <a:ext cx="4572000" cy="6001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Calibri"/>
                <a:cs typeface="Arial" panose="020B0604020202020204" pitchFamily="34" charset="0"/>
              </a:rPr>
              <a:t>Next Steps </a:t>
            </a:r>
            <a:r>
              <a:rPr kumimoji="0" lang="en-US" sz="3300" b="0" i="0" u="none"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rPr>
              <a:t>2 of 2</a:t>
            </a:r>
          </a:p>
        </p:txBody>
      </p:sp>
    </p:spTree>
    <p:extLst>
      <p:ext uri="{BB962C8B-B14F-4D97-AF65-F5344CB8AC3E}">
        <p14:creationId xmlns:p14="http://schemas.microsoft.com/office/powerpoint/2010/main" val="12878487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descr="An arrangement of everyday objects on a platform with a railing and two walls in the center of a gallery.">
            <a:extLst>
              <a:ext uri="{FF2B5EF4-FFF2-40B4-BE49-F238E27FC236}">
                <a16:creationId xmlns:a16="http://schemas.microsoft.com/office/drawing/2014/main" id="{6990F2F8-79A2-062A-8CD5-4915ECA5A3F0}"/>
              </a:ext>
            </a:extLst>
          </p:cNvPr>
          <p:cNvPicPr>
            <a:picLocks noChangeAspect="1"/>
          </p:cNvPicPr>
          <p:nvPr/>
        </p:nvPicPr>
        <p:blipFill>
          <a:blip r:embed="rId2"/>
          <a:stretch>
            <a:fillRect/>
          </a:stretch>
        </p:blipFill>
        <p:spPr>
          <a:xfrm>
            <a:off x="-65452" y="-652877"/>
            <a:ext cx="9209452" cy="6129882"/>
          </a:xfrm>
          <a:prstGeom prst="rect">
            <a:avLst/>
          </a:prstGeom>
        </p:spPr>
      </p:pic>
      <p:sp>
        <p:nvSpPr>
          <p:cNvPr id="2" name="image description">
            <a:extLst>
              <a:ext uri="{FF2B5EF4-FFF2-40B4-BE49-F238E27FC236}">
                <a16:creationId xmlns:a16="http://schemas.microsoft.com/office/drawing/2014/main" id="{4CC9F3CD-870D-4D93-3824-1984E8373508}"/>
              </a:ext>
            </a:extLst>
          </p:cNvPr>
          <p:cNvSpPr txBox="1">
            <a:spLocks noGrp="1"/>
          </p:cNvSpPr>
          <p:nvPr>
            <p:ph type="title" idx="4294967295"/>
          </p:nvPr>
        </p:nvSpPr>
        <p:spPr>
          <a:xfrm>
            <a:off x="260350" y="4735513"/>
            <a:ext cx="8883650" cy="277812"/>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 Installation view of </a:t>
            </a:r>
            <a:r>
              <a:rPr kumimoji="0" lang="en-US" sz="750" b="0" i="1"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Sophie Calle: Overshare</a:t>
            </a: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 Galleries 1, 2, 3, Perlman.</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464646"/>
                </a:solidFill>
                <a:effectLst/>
                <a:highlight>
                  <a:srgbClr val="C8F9E2"/>
                </a:highlight>
                <a:uLnTx/>
                <a:uFillTx/>
                <a:latin typeface="Arial" panose="020B0604020202020204" pitchFamily="34" charset="0"/>
                <a:ea typeface="+mn-ea"/>
                <a:cs typeface="Arial" panose="020B0604020202020204" pitchFamily="34" charset="0"/>
              </a:rPr>
              <a:t> October 26, 2024 – January 26, 2025. Photo: Eric Mueller.</a:t>
            </a:r>
          </a:p>
        </p:txBody>
      </p:sp>
      <p:pic>
        <p:nvPicPr>
          <p:cNvPr id="3" name="logo" descr="black Walker Logo">
            <a:extLst>
              <a:ext uri="{FF2B5EF4-FFF2-40B4-BE49-F238E27FC236}">
                <a16:creationId xmlns:a16="http://schemas.microsoft.com/office/drawing/2014/main" id="{B1F30262-D809-F192-A915-B3F9E55DB385}"/>
              </a:ext>
            </a:extLst>
          </p:cNvPr>
          <p:cNvPicPr>
            <a:picLocks noChangeAspect="1"/>
          </p:cNvPicPr>
          <p:nvPr/>
        </p:nvPicPr>
        <p:blipFill>
          <a:blip r:embed="rId3">
            <a:lum/>
          </a:blip>
          <a:stretch>
            <a:fillRect/>
          </a:stretch>
        </p:blipFill>
        <p:spPr>
          <a:xfrm>
            <a:off x="7767828" y="4766311"/>
            <a:ext cx="918972" cy="164102"/>
          </a:xfrm>
          <a:prstGeom prst="rect">
            <a:avLst/>
          </a:prstGeom>
        </p:spPr>
      </p:pic>
    </p:spTree>
    <p:extLst>
      <p:ext uri="{BB962C8B-B14F-4D97-AF65-F5344CB8AC3E}">
        <p14:creationId xmlns:p14="http://schemas.microsoft.com/office/powerpoint/2010/main" val="6025171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C8F9E2"/>
        </a:solidFill>
        <a:effectLst/>
      </p:bgPr>
    </p:bg>
    <p:spTree>
      <p:nvGrpSpPr>
        <p:cNvPr id="1" name="">
          <a:extLst>
            <a:ext uri="{FF2B5EF4-FFF2-40B4-BE49-F238E27FC236}">
              <a16:creationId xmlns:a16="http://schemas.microsoft.com/office/drawing/2014/main" id="{EA8254B8-7B3D-A08F-33E2-A88986BAB81E}"/>
            </a:ext>
          </a:extLst>
        </p:cNvPr>
        <p:cNvGrpSpPr/>
        <p:nvPr/>
      </p:nvGrpSpPr>
      <p:grpSpPr>
        <a:xfrm>
          <a:off x="0" y="0"/>
          <a:ext cx="0" cy="0"/>
          <a:chOff x="0" y="0"/>
          <a:chExt cx="0" cy="0"/>
        </a:xfrm>
      </p:grpSpPr>
      <p:pic>
        <p:nvPicPr>
          <p:cNvPr id="5" name="logo" descr="black Walker Logo">
            <a:extLst>
              <a:ext uri="{FF2B5EF4-FFF2-40B4-BE49-F238E27FC236}">
                <a16:creationId xmlns:a16="http://schemas.microsoft.com/office/drawing/2014/main" id="{1C975799-C7FC-B8CA-0520-B09619B2E5E4}"/>
              </a:ext>
            </a:extLst>
          </p:cNvPr>
          <p:cNvPicPr>
            <a:picLocks noChangeAspect="1"/>
          </p:cNvPicPr>
          <p:nvPr/>
        </p:nvPicPr>
        <p:blipFill>
          <a:blip r:embed="rId3"/>
          <a:stretch>
            <a:fillRect/>
          </a:stretch>
        </p:blipFill>
        <p:spPr>
          <a:xfrm>
            <a:off x="7767828" y="4766311"/>
            <a:ext cx="918972" cy="164102"/>
          </a:xfrm>
          <a:prstGeom prst="rect">
            <a:avLst/>
          </a:prstGeom>
        </p:spPr>
      </p:pic>
      <p:sp>
        <p:nvSpPr>
          <p:cNvPr id="4" name="Title">
            <a:extLst>
              <a:ext uri="{FF2B5EF4-FFF2-40B4-BE49-F238E27FC236}">
                <a16:creationId xmlns:a16="http://schemas.microsoft.com/office/drawing/2014/main" id="{575CA625-924C-BC9E-F397-6A2BF94E0F50}"/>
              </a:ext>
            </a:extLst>
          </p:cNvPr>
          <p:cNvSpPr txBox="1">
            <a:spLocks noGrp="1"/>
          </p:cNvSpPr>
          <p:nvPr>
            <p:ph type="title" idx="4294967295"/>
          </p:nvPr>
        </p:nvSpPr>
        <p:spPr>
          <a:xfrm>
            <a:off x="457200" y="457200"/>
            <a:ext cx="8686800" cy="95607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dirty="0">
                <a:ln>
                  <a:noFill/>
                </a:ln>
                <a:solidFill>
                  <a:schemeClr val="tx1"/>
                </a:solidFill>
                <a:effectLst/>
                <a:uLnTx/>
                <a:uFillTx/>
                <a:latin typeface="Arial"/>
                <a:ea typeface="Calibri"/>
                <a:cs typeface="Arial"/>
              </a:rPr>
              <a:t>Breakout Groups</a:t>
            </a:r>
            <a:endPar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24141624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5F421-86F1-C835-037F-4E7ADB6D9E19}"/>
            </a:ext>
          </a:extLst>
        </p:cNvPr>
        <p:cNvGrpSpPr/>
        <p:nvPr/>
      </p:nvGrpSpPr>
      <p:grpSpPr>
        <a:xfrm>
          <a:off x="0" y="0"/>
          <a:ext cx="0" cy="0"/>
          <a:chOff x="0" y="0"/>
          <a:chExt cx="0" cy="0"/>
        </a:xfrm>
      </p:grpSpPr>
      <p:pic>
        <p:nvPicPr>
          <p:cNvPr id="9" name="logo" descr="black Walker Logo">
            <a:extLst>
              <a:ext uri="{FF2B5EF4-FFF2-40B4-BE49-F238E27FC236}">
                <a16:creationId xmlns:a16="http://schemas.microsoft.com/office/drawing/2014/main" id="{B7718A55-C8F3-E10B-51B2-5134A068C940}"/>
              </a:ext>
            </a:extLst>
          </p:cNvPr>
          <p:cNvPicPr>
            <a:picLocks noChangeAspect="1"/>
          </p:cNvPicPr>
          <p:nvPr/>
        </p:nvPicPr>
        <p:blipFill>
          <a:blip r:embed="rId4"/>
          <a:stretch>
            <a:fillRect/>
          </a:stretch>
        </p:blipFill>
        <p:spPr>
          <a:xfrm>
            <a:off x="7767828" y="4766311"/>
            <a:ext cx="918972" cy="164102"/>
          </a:xfrm>
          <a:prstGeom prst="rect">
            <a:avLst/>
          </a:prstGeom>
        </p:spPr>
      </p:pic>
      <p:sp>
        <p:nvSpPr>
          <p:cNvPr id="4" name="text body">
            <a:extLst>
              <a:ext uri="{FF2B5EF4-FFF2-40B4-BE49-F238E27FC236}">
                <a16:creationId xmlns:a16="http://schemas.microsoft.com/office/drawing/2014/main" id="{34E57834-820C-E7B9-FB6F-F37E05455B0E}"/>
              </a:ext>
            </a:extLst>
          </p:cNvPr>
          <p:cNvSpPr txBox="1">
            <a:spLocks/>
          </p:cNvSpPr>
          <p:nvPr/>
        </p:nvSpPr>
        <p:spPr>
          <a:xfrm>
            <a:off x="457200" y="457200"/>
            <a:ext cx="8686800" cy="4000500"/>
          </a:xfrm>
          <a:prstGeom prst="rect">
            <a:avLst/>
          </a:prstGeom>
          <a:noFill/>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latin typeface="Arial" panose="020B0604020202020204" pitchFamily="34" charset="0"/>
                <a:ea typeface="Calibri"/>
                <a:cs typeface="Arial" panose="020B0604020202020204" pitchFamily="34" charset="0"/>
              </a:rPr>
              <a:t> </a:t>
            </a:r>
          </a:p>
          <a:p>
            <a:r>
              <a:rPr lang="en-US" sz="1650" dirty="0">
                <a:latin typeface="Arial" panose="020B0604020202020204" pitchFamily="34" charset="0"/>
                <a:ea typeface="Calibri"/>
                <a:cs typeface="Arial" panose="020B0604020202020204" pitchFamily="34" charset="0"/>
              </a:rPr>
              <a:t>  </a:t>
            </a:r>
          </a:p>
          <a:p>
            <a:r>
              <a:rPr lang="en-US" sz="1800" dirty="0">
                <a:latin typeface="Arial"/>
                <a:cs typeface="Arial"/>
              </a:rPr>
              <a:t>Small Group Discussions (15 minutes):</a:t>
            </a:r>
          </a:p>
          <a:p>
            <a:r>
              <a:rPr lang="en-US" sz="750" dirty="0">
                <a:latin typeface="Arial"/>
                <a:cs typeface="Arial"/>
              </a:rPr>
              <a:t> </a:t>
            </a:r>
          </a:p>
          <a:p>
            <a:r>
              <a:rPr lang="en-US" sz="1800" dirty="0">
                <a:latin typeface="Arial"/>
                <a:cs typeface="Arial"/>
              </a:rPr>
              <a:t>○ Who would be key partners and allies in initiating and executing this work </a:t>
            </a:r>
            <a:br>
              <a:rPr lang="en-US" sz="1800" dirty="0">
                <a:latin typeface="Arial"/>
                <a:cs typeface="Arial"/>
              </a:rPr>
            </a:br>
            <a:r>
              <a:rPr lang="en-US" sz="1800" dirty="0">
                <a:latin typeface="Arial"/>
                <a:cs typeface="Arial"/>
              </a:rPr>
              <a:t>   (staff, community, etc.)?</a:t>
            </a:r>
          </a:p>
          <a:p>
            <a:r>
              <a:rPr lang="en-US" sz="375" dirty="0">
                <a:latin typeface="Arial"/>
                <a:ea typeface="Calibri"/>
                <a:cs typeface="Arial"/>
              </a:rPr>
              <a:t> </a:t>
            </a:r>
            <a:endParaRPr lang="en-US" sz="375" dirty="0">
              <a:latin typeface="Arial" panose="020B0604020202020204" pitchFamily="34" charset="0"/>
              <a:ea typeface="Calibri"/>
              <a:cs typeface="Arial" panose="020B0604020202020204" pitchFamily="34" charset="0"/>
            </a:endParaRPr>
          </a:p>
          <a:p>
            <a:r>
              <a:rPr lang="en-US" sz="1800" dirty="0">
                <a:latin typeface="Arial"/>
                <a:cs typeface="Arial"/>
              </a:rPr>
              <a:t>○ </a:t>
            </a:r>
            <a:r>
              <a:rPr lang="en-US" sz="1800" dirty="0">
                <a:latin typeface="Arial"/>
                <a:ea typeface="Calibri"/>
                <a:cs typeface="Arial"/>
              </a:rPr>
              <a:t>What accessibility concerns are most often raised by D/deaf and disabled </a:t>
            </a:r>
            <a:br>
              <a:rPr lang="en-US" sz="1800" dirty="0">
                <a:latin typeface="Arial"/>
                <a:ea typeface="Calibri"/>
                <a:cs typeface="Arial"/>
              </a:rPr>
            </a:br>
            <a:r>
              <a:rPr lang="en-US" sz="1800" dirty="0">
                <a:latin typeface="Arial"/>
                <a:ea typeface="Calibri"/>
                <a:cs typeface="Arial"/>
              </a:rPr>
              <a:t>   visitors to your institution?</a:t>
            </a:r>
          </a:p>
          <a:p>
            <a:pPr lvl="1"/>
            <a:r>
              <a:rPr lang="en-US" sz="1800" dirty="0">
                <a:latin typeface="Arial" panose="020B0604020202020204" pitchFamily="34" charset="0"/>
                <a:ea typeface="Calibri"/>
                <a:cs typeface="Arial" panose="020B0604020202020204" pitchFamily="34" charset="0"/>
              </a:rPr>
              <a:t>– </a:t>
            </a:r>
            <a:r>
              <a:rPr lang="en-US" sz="1800" dirty="0">
                <a:latin typeface="Arial"/>
                <a:ea typeface="Calibri"/>
                <a:cs typeface="Arial"/>
              </a:rPr>
              <a:t>If this information is not available, how might you gather it?</a:t>
            </a:r>
          </a:p>
          <a:p>
            <a:pPr lvl="1"/>
            <a:r>
              <a:rPr lang="en-US" sz="375" dirty="0">
                <a:latin typeface="Arial"/>
                <a:ea typeface="Calibri"/>
                <a:cs typeface="Arial"/>
              </a:rPr>
              <a:t> </a:t>
            </a:r>
            <a:endParaRPr lang="en-US" sz="375" dirty="0">
              <a:latin typeface="Arial" panose="020B0604020202020204" pitchFamily="34" charset="0"/>
              <a:ea typeface="Calibri"/>
              <a:cs typeface="Arial" panose="020B0604020202020204" pitchFamily="34" charset="0"/>
            </a:endParaRPr>
          </a:p>
          <a:p>
            <a:r>
              <a:rPr lang="en-US" sz="1800" dirty="0">
                <a:latin typeface="Arial" panose="020B0604020202020204" pitchFamily="34" charset="0"/>
                <a:cs typeface="Arial" panose="020B0604020202020204" pitchFamily="34" charset="0"/>
              </a:rPr>
              <a:t>○ </a:t>
            </a:r>
            <a:r>
              <a:rPr lang="en-US" sz="1800" dirty="0">
                <a:latin typeface="Arial" panose="020B0604020202020204" pitchFamily="34" charset="0"/>
                <a:ea typeface="Calibri"/>
                <a:cs typeface="Arial" panose="020B0604020202020204" pitchFamily="34" charset="0"/>
              </a:rPr>
              <a:t>When is the right moment to address these concerns in your institution’s   </a:t>
            </a:r>
          </a:p>
          <a:p>
            <a:r>
              <a:rPr lang="en-US" sz="1800" dirty="0">
                <a:latin typeface="Arial" panose="020B0604020202020204" pitchFamily="34" charset="0"/>
                <a:ea typeface="Calibri"/>
                <a:cs typeface="Arial" panose="020B0604020202020204" pitchFamily="34" charset="0"/>
              </a:rPr>
              <a:t>   exhibition-planning process?</a:t>
            </a:r>
          </a:p>
          <a:p>
            <a:r>
              <a:rPr lang="en-US" sz="375" dirty="0">
                <a:latin typeface="Arial" panose="020B0604020202020204" pitchFamily="34" charset="0"/>
                <a:ea typeface="Calibri"/>
                <a:cs typeface="Arial" panose="020B0604020202020204" pitchFamily="34" charset="0"/>
              </a:rPr>
              <a:t> </a:t>
            </a:r>
          </a:p>
          <a:p>
            <a:r>
              <a:rPr lang="en-US" sz="1800" dirty="0">
                <a:latin typeface="Arial" panose="020B0604020202020204" pitchFamily="34" charset="0"/>
                <a:cs typeface="Arial" panose="020B0604020202020204" pitchFamily="34" charset="0"/>
              </a:rPr>
              <a:t>○ </a:t>
            </a:r>
            <a:r>
              <a:rPr lang="en-US" sz="1800" dirty="0">
                <a:latin typeface="Arial" panose="020B0604020202020204" pitchFamily="34" charset="0"/>
                <a:ea typeface="Calibri"/>
                <a:cs typeface="Arial" panose="020B0604020202020204" pitchFamily="34" charset="0"/>
              </a:rPr>
              <a:t>What kind of intervention in your process might facilitate a consideration </a:t>
            </a:r>
          </a:p>
          <a:p>
            <a:r>
              <a:rPr lang="en-US" sz="1800" dirty="0">
                <a:latin typeface="Arial" panose="020B0604020202020204" pitchFamily="34" charset="0"/>
                <a:ea typeface="Calibri"/>
                <a:cs typeface="Arial" panose="020B0604020202020204" pitchFamily="34" charset="0"/>
              </a:rPr>
              <a:t>   of audiences and accessibility?</a:t>
            </a:r>
          </a:p>
          <a:p>
            <a:r>
              <a:rPr lang="en-US" sz="375" dirty="0">
                <a:latin typeface="Arial" panose="020B0604020202020204" pitchFamily="34" charset="0"/>
                <a:ea typeface="Calibri"/>
                <a:cs typeface="Arial" panose="020B0604020202020204" pitchFamily="34" charset="0"/>
              </a:rPr>
              <a:t> </a:t>
            </a:r>
          </a:p>
          <a:p>
            <a:r>
              <a:rPr lang="en-US" sz="1800" dirty="0">
                <a:latin typeface="Arial" panose="020B0604020202020204" pitchFamily="34" charset="0"/>
                <a:cs typeface="Arial" panose="020B0604020202020204" pitchFamily="34" charset="0"/>
              </a:rPr>
              <a:t>○ </a:t>
            </a:r>
            <a:r>
              <a:rPr lang="en-US" sz="1800" dirty="0">
                <a:latin typeface="Arial" panose="020B0604020202020204" pitchFamily="34" charset="0"/>
                <a:ea typeface="Calibri"/>
                <a:cs typeface="Arial" panose="020B0604020202020204" pitchFamily="34" charset="0"/>
              </a:rPr>
              <a:t>What would you need to make change at your institution (budget, buy-in, </a:t>
            </a:r>
          </a:p>
          <a:p>
            <a:r>
              <a:rPr lang="en-US" sz="1800" dirty="0">
                <a:latin typeface="Arial" panose="020B0604020202020204" pitchFamily="34" charset="0"/>
                <a:ea typeface="Calibri"/>
                <a:cs typeface="Arial" panose="020B0604020202020204" pitchFamily="34" charset="0"/>
              </a:rPr>
              <a:t>   training, etc.)?</a:t>
            </a:r>
          </a:p>
          <a:p>
            <a:endParaRPr lang="en-US" sz="3300" dirty="0">
              <a:latin typeface="Arial" panose="020B0604020202020204" pitchFamily="34" charset="0"/>
              <a:ea typeface="Calibri"/>
              <a:cs typeface="Arial" panose="020B0604020202020204" pitchFamily="34" charset="0"/>
            </a:endParaRPr>
          </a:p>
        </p:txBody>
      </p:sp>
      <p:sp>
        <p:nvSpPr>
          <p:cNvPr id="6" name="Title">
            <a:extLst>
              <a:ext uri="{FF2B5EF4-FFF2-40B4-BE49-F238E27FC236}">
                <a16:creationId xmlns:a16="http://schemas.microsoft.com/office/drawing/2014/main" id="{662D65F3-5EC8-1719-6995-D5E97ED702E0}"/>
              </a:ext>
            </a:extLst>
          </p:cNvPr>
          <p:cNvSpPr txBox="1">
            <a:spLocks noGrp="1"/>
          </p:cNvSpPr>
          <p:nvPr>
            <p:ph type="title" idx="4294967295"/>
          </p:nvPr>
        </p:nvSpPr>
        <p:spPr>
          <a:xfrm>
            <a:off x="429111" y="404268"/>
            <a:ext cx="6269064" cy="6001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Calibri"/>
                <a:cs typeface="Arial" panose="020B0604020202020204" pitchFamily="34" charset="0"/>
              </a:rPr>
              <a:t>Consider Your Institution</a:t>
            </a:r>
          </a:p>
        </p:txBody>
      </p:sp>
    </p:spTree>
    <p:extLst>
      <p:ext uri="{BB962C8B-B14F-4D97-AF65-F5344CB8AC3E}">
        <p14:creationId xmlns:p14="http://schemas.microsoft.com/office/powerpoint/2010/main" val="263149021"/>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BCB4C-8D09-EFA6-8FE4-47D4F44089B0}"/>
            </a:ext>
          </a:extLst>
        </p:cNvPr>
        <p:cNvGrpSpPr/>
        <p:nvPr/>
      </p:nvGrpSpPr>
      <p:grpSpPr>
        <a:xfrm>
          <a:off x="0" y="0"/>
          <a:ext cx="0" cy="0"/>
          <a:chOff x="0" y="0"/>
          <a:chExt cx="0" cy="0"/>
        </a:xfrm>
      </p:grpSpPr>
      <p:pic>
        <p:nvPicPr>
          <p:cNvPr id="5" name="logo" descr="Walker Logo">
            <a:extLst>
              <a:ext uri="{FF2B5EF4-FFF2-40B4-BE49-F238E27FC236}">
                <a16:creationId xmlns:a16="http://schemas.microsoft.com/office/drawing/2014/main" id="{7B205BFD-0E20-FB27-6D65-9DCA9E2B04A1}"/>
              </a:ext>
            </a:extLst>
          </p:cNvPr>
          <p:cNvPicPr>
            <a:picLocks noChangeAspect="1"/>
          </p:cNvPicPr>
          <p:nvPr/>
        </p:nvPicPr>
        <p:blipFill>
          <a:blip r:embed="rId2"/>
          <a:stretch>
            <a:fillRect/>
          </a:stretch>
        </p:blipFill>
        <p:spPr>
          <a:xfrm>
            <a:off x="7767828" y="4766311"/>
            <a:ext cx="918972" cy="164102"/>
          </a:xfrm>
          <a:prstGeom prst="rect">
            <a:avLst/>
          </a:prstGeom>
        </p:spPr>
      </p:pic>
      <p:sp>
        <p:nvSpPr>
          <p:cNvPr id="2" name="text">
            <a:extLst>
              <a:ext uri="{FF2B5EF4-FFF2-40B4-BE49-F238E27FC236}">
                <a16:creationId xmlns:a16="http://schemas.microsoft.com/office/drawing/2014/main" id="{25438EC8-B4EE-522A-00EC-993F81FFBDF9}"/>
              </a:ext>
            </a:extLst>
          </p:cNvPr>
          <p:cNvSpPr>
            <a:spLocks noGrp="1"/>
          </p:cNvSpPr>
          <p:nvPr>
            <p:ph type="ctrTitle"/>
          </p:nvPr>
        </p:nvSpPr>
        <p:spPr>
          <a:xfrm>
            <a:off x="457200" y="731548"/>
            <a:ext cx="8686800" cy="2909455"/>
          </a:xfrm>
          <a:noFill/>
        </p:spPr>
        <p:txBody>
          <a:bodyPr anchor="t">
            <a:noAutofit/>
          </a:bodyPr>
          <a:lstStyle/>
          <a:p>
            <a:pPr algn="l" fontAlgn="base"/>
            <a:r>
              <a:rPr lang="en-US" sz="3300" dirty="0">
                <a:latin typeface="Arial" panose="020B0604020202020204" pitchFamily="34" charset="0"/>
                <a:ea typeface="Calibri"/>
                <a:cs typeface="Arial" panose="020B0604020202020204" pitchFamily="34" charset="0"/>
              </a:rPr>
              <a:t>Project Working Group:</a:t>
            </a:r>
            <a:r>
              <a:rPr lang="en-US" sz="750" dirty="0">
                <a:latin typeface="Arial" panose="020B0604020202020204" pitchFamily="34" charset="0"/>
                <a:ea typeface="Calibri"/>
                <a:cs typeface="Arial" panose="020B0604020202020204" pitchFamily="34" charset="0"/>
              </a:rPr>
              <a:t> </a:t>
            </a:r>
            <a:br>
              <a:rPr lang="en-US" sz="750" dirty="0">
                <a:latin typeface="Arial" panose="020B0604020202020204" pitchFamily="34" charset="0"/>
                <a:ea typeface="Calibri"/>
                <a:cs typeface="Arial" panose="020B0604020202020204" pitchFamily="34" charset="0"/>
              </a:rPr>
            </a:br>
            <a:r>
              <a:rPr lang="en-US" sz="1650" dirty="0">
                <a:latin typeface="Arial" panose="020B0604020202020204" pitchFamily="34" charset="0"/>
                <a:ea typeface="Calibri"/>
                <a:cs typeface="Arial" panose="020B0604020202020204" pitchFamily="34" charset="0"/>
              </a:rPr>
              <a:t>  </a:t>
            </a:r>
            <a:br>
              <a:rPr lang="en-US" sz="3300" dirty="0">
                <a:latin typeface="Arial" panose="020B0604020202020204" pitchFamily="34" charset="0"/>
                <a:cs typeface="Arial" panose="020B0604020202020204" pitchFamily="34" charset="0"/>
              </a:rPr>
            </a:br>
            <a:r>
              <a:rPr lang="en-US" sz="3300" dirty="0">
                <a:latin typeface="Arial" panose="020B0604020202020204" pitchFamily="34" charset="0"/>
                <a:cs typeface="Arial" panose="020B0604020202020204" pitchFamily="34" charset="0"/>
              </a:rPr>
              <a:t>	Doc </a:t>
            </a:r>
            <a:r>
              <a:rPr lang="en-US" sz="3300" dirty="0" err="1">
                <a:latin typeface="Arial" panose="020B0604020202020204" pitchFamily="34" charset="0"/>
                <a:cs typeface="Arial" panose="020B0604020202020204" pitchFamily="34" charset="0"/>
              </a:rPr>
              <a:t>Czypinski</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	Associate Director, Exhibition Installation</a:t>
            </a:r>
            <a:br>
              <a:rPr lang="en-US" sz="2100" dirty="0">
                <a:latin typeface="Arial" panose="020B0604020202020204" pitchFamily="34" charset="0"/>
                <a:cs typeface="Arial" panose="020B0604020202020204" pitchFamily="34" charset="0"/>
              </a:rPr>
            </a:br>
            <a:r>
              <a:rPr lang="en-US" sz="750" dirty="0">
                <a:latin typeface="Arial" panose="020B0604020202020204" pitchFamily="34" charset="0"/>
                <a:cs typeface="Arial" panose="020B0604020202020204" pitchFamily="34" charset="0"/>
              </a:rPr>
              <a:t> </a:t>
            </a:r>
            <a:br>
              <a:rPr lang="en-US" sz="3300" dirty="0">
                <a:latin typeface="Arial" panose="020B0604020202020204" pitchFamily="34" charset="0"/>
                <a:cs typeface="Arial" panose="020B0604020202020204" pitchFamily="34" charset="0"/>
              </a:rPr>
            </a:br>
            <a:r>
              <a:rPr lang="en-US" sz="3300" dirty="0">
                <a:latin typeface="Arial" panose="020B0604020202020204" pitchFamily="34" charset="0"/>
                <a:cs typeface="Arial" panose="020B0604020202020204" pitchFamily="34" charset="0"/>
              </a:rPr>
              <a:t>	Sarah Lampen</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	Associate Director of Learning and Accessibility,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	Public Engagement, Learning, and Impact Department (PELI)</a:t>
            </a:r>
            <a:br>
              <a:rPr lang="en-US" sz="750" dirty="0">
                <a:latin typeface="Arial" panose="020B0604020202020204" pitchFamily="34" charset="0"/>
                <a:cs typeface="Arial" panose="020B0604020202020204" pitchFamily="34" charset="0"/>
              </a:rPr>
            </a:br>
            <a:r>
              <a:rPr lang="en-US" sz="750" dirty="0">
                <a:latin typeface="Arial" panose="020B0604020202020204" pitchFamily="34" charset="0"/>
                <a:cs typeface="Arial" panose="020B0604020202020204" pitchFamily="34" charset="0"/>
              </a:rPr>
              <a:t> </a:t>
            </a:r>
            <a:br>
              <a:rPr lang="en-US" sz="3300" dirty="0">
                <a:latin typeface="Arial" panose="020B0604020202020204" pitchFamily="34" charset="0"/>
                <a:ea typeface="Calibri"/>
                <a:cs typeface="Arial" panose="020B0604020202020204" pitchFamily="34" charset="0"/>
              </a:rPr>
            </a:br>
            <a:r>
              <a:rPr lang="en-US" sz="3300" dirty="0">
                <a:latin typeface="Arial" panose="020B0604020202020204" pitchFamily="34" charset="0"/>
                <a:ea typeface="Calibri"/>
                <a:cs typeface="Arial" panose="020B0604020202020204" pitchFamily="34" charset="0"/>
              </a:rPr>
              <a:t>	</a:t>
            </a:r>
            <a:r>
              <a:rPr lang="en-US" sz="3300" dirty="0">
                <a:latin typeface="Arial" panose="020B0604020202020204" pitchFamily="34" charset="0"/>
                <a:cs typeface="Arial" panose="020B0604020202020204" pitchFamily="34" charset="0"/>
              </a:rPr>
              <a:t>Erin McNeil</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	Associate Director of Curatorial Affairs</a:t>
            </a:r>
            <a:endParaRPr lang="en-US" sz="1800" dirty="0">
              <a:latin typeface="Arial" panose="020B0604020202020204" pitchFamily="34" charset="0"/>
              <a:ea typeface="Calibri"/>
              <a:cs typeface="Arial" panose="020B0604020202020204" pitchFamily="34" charset="0"/>
            </a:endParaRPr>
          </a:p>
        </p:txBody>
      </p:sp>
      <p:sp>
        <p:nvSpPr>
          <p:cNvPr id="4" name="header">
            <a:extLst>
              <a:ext uri="{FF2B5EF4-FFF2-40B4-BE49-F238E27FC236}">
                <a16:creationId xmlns:a16="http://schemas.microsoft.com/office/drawing/2014/main" id="{7D6DDFD8-5F27-BCC2-9E16-E877ACA9A82C}"/>
              </a:ext>
            </a:extLst>
          </p:cNvPr>
          <p:cNvSpPr txBox="1"/>
          <p:nvPr/>
        </p:nvSpPr>
        <p:spPr>
          <a:xfrm>
            <a:off x="457200" y="351324"/>
            <a:ext cx="5143500" cy="225126"/>
          </a:xfrm>
          <a:prstGeom prst="rect">
            <a:avLst/>
          </a:prstGeom>
          <a:noFill/>
        </p:spPr>
        <p:txBody>
          <a:bodyPr wrap="square" lIns="68580" tIns="34290" rIns="68580" bIns="34290" anchor="b">
            <a:spAutoFit/>
          </a:bodyPr>
          <a:lstStyle/>
          <a:p>
            <a:r>
              <a:rPr lang="en-US" sz="1013" dirty="0">
                <a:latin typeface="Arial"/>
                <a:ea typeface="Calibri"/>
                <a:cs typeface="Arial"/>
              </a:rPr>
              <a:t>Context and Grounding</a:t>
            </a:r>
            <a:endParaRPr lang="en-US" sz="1013" dirty="0"/>
          </a:p>
        </p:txBody>
      </p:sp>
    </p:spTree>
    <p:extLst>
      <p:ext uri="{BB962C8B-B14F-4D97-AF65-F5344CB8AC3E}">
        <p14:creationId xmlns:p14="http://schemas.microsoft.com/office/powerpoint/2010/main" val="10403448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E305C-6ED8-C969-BC88-D0DFB168A6B7}"/>
            </a:ext>
          </a:extLst>
        </p:cNvPr>
        <p:cNvGrpSpPr/>
        <p:nvPr/>
      </p:nvGrpSpPr>
      <p:grpSpPr>
        <a:xfrm>
          <a:off x="0" y="0"/>
          <a:ext cx="0" cy="0"/>
          <a:chOff x="0" y="0"/>
          <a:chExt cx="0" cy="0"/>
        </a:xfrm>
      </p:grpSpPr>
      <p:pic>
        <p:nvPicPr>
          <p:cNvPr id="9" name="logo" descr="black Walker Logo">
            <a:extLst>
              <a:ext uri="{FF2B5EF4-FFF2-40B4-BE49-F238E27FC236}">
                <a16:creationId xmlns:a16="http://schemas.microsoft.com/office/drawing/2014/main" id="{2DF146EB-C298-8391-6A3C-B3F93297C248}"/>
              </a:ext>
            </a:extLst>
          </p:cNvPr>
          <p:cNvPicPr>
            <a:picLocks noChangeAspect="1"/>
          </p:cNvPicPr>
          <p:nvPr/>
        </p:nvPicPr>
        <p:blipFill>
          <a:blip r:embed="rId3"/>
          <a:stretch>
            <a:fillRect/>
          </a:stretch>
        </p:blipFill>
        <p:spPr>
          <a:xfrm>
            <a:off x="7767828" y="4766311"/>
            <a:ext cx="918972" cy="164102"/>
          </a:xfrm>
          <a:prstGeom prst="rect">
            <a:avLst/>
          </a:prstGeom>
        </p:spPr>
      </p:pic>
      <p:sp>
        <p:nvSpPr>
          <p:cNvPr id="4" name="Title">
            <a:extLst>
              <a:ext uri="{FF2B5EF4-FFF2-40B4-BE49-F238E27FC236}">
                <a16:creationId xmlns:a16="http://schemas.microsoft.com/office/drawing/2014/main" id="{6278DD30-95EF-D781-C2C5-914804B30B93}"/>
              </a:ext>
            </a:extLst>
          </p:cNvPr>
          <p:cNvSpPr txBox="1">
            <a:spLocks noGrp="1"/>
          </p:cNvSpPr>
          <p:nvPr>
            <p:ph type="title" idx="4294967295"/>
          </p:nvPr>
        </p:nvSpPr>
        <p:spPr>
          <a:xfrm>
            <a:off x="457200" y="457200"/>
            <a:ext cx="8686800" cy="4000500"/>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dirty="0">
                <a:ln>
                  <a:noFill/>
                </a:ln>
                <a:solidFill>
                  <a:schemeClr val="tx1"/>
                </a:solidFill>
                <a:effectLst/>
                <a:uLnTx/>
                <a:uFillTx/>
                <a:latin typeface="Arial"/>
                <a:ea typeface="Calibri"/>
                <a:cs typeface="Arial"/>
              </a:rPr>
              <a:t>Share Out (20 minutes)</a:t>
            </a:r>
            <a:endPar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50" b="0" i="0" u="none" strike="noStrike" kern="1200" cap="none" spc="0" normalizeH="0" baseline="0" noProof="0" dirty="0">
                <a:ln>
                  <a:noFill/>
                </a:ln>
                <a:solidFill>
                  <a:schemeClr val="tx1"/>
                </a:solidFill>
                <a:effectLst/>
                <a:uLnTx/>
                <a:uFillTx/>
                <a:latin typeface="Arial" panose="020B0604020202020204" pitchFamily="34" charset="0"/>
                <a:ea typeface="Calibri"/>
                <a:cs typeface="Arial" panose="020B0604020202020204" pitchFamily="34"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dirty="0">
                <a:ln>
                  <a:noFill/>
                </a:ln>
                <a:solidFill>
                  <a:schemeClr val="tx1"/>
                </a:solidFill>
                <a:effectLst/>
                <a:uLnTx/>
                <a:uFillTx/>
                <a:latin typeface="Arial"/>
                <a:ea typeface="+mj-ea"/>
                <a:cs typeface="Arial"/>
              </a:rPr>
              <a:t>○ What commonalities surfaced in </a:t>
            </a:r>
            <a:br>
              <a:rPr kumimoji="0" lang="en-US" sz="3300" b="0" i="0" u="none" strike="noStrike" kern="1200" cap="none" spc="0" normalizeH="0" baseline="0" noProof="0" dirty="0">
                <a:ln>
                  <a:noFill/>
                </a:ln>
                <a:solidFill>
                  <a:schemeClr val="tx1"/>
                </a:solidFill>
                <a:effectLst/>
                <a:uLnTx/>
                <a:uFillTx/>
                <a:latin typeface="Arial"/>
                <a:ea typeface="+mj-ea"/>
                <a:cs typeface="Arial"/>
              </a:rPr>
            </a:br>
            <a:r>
              <a:rPr kumimoji="0" lang="en-US" sz="3300" b="0" i="0" u="none" strike="noStrike" kern="1200" cap="none" spc="0" normalizeH="0" baseline="0" noProof="0" dirty="0">
                <a:ln>
                  <a:noFill/>
                </a:ln>
                <a:solidFill>
                  <a:schemeClr val="tx1"/>
                </a:solidFill>
                <a:effectLst/>
                <a:uLnTx/>
                <a:uFillTx/>
                <a:latin typeface="Arial"/>
                <a:ea typeface="+mj-ea"/>
                <a:cs typeface="Arial"/>
              </a:rPr>
              <a:t>   your group?</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50" b="0" i="0" u="none" strike="noStrike" kern="1200" cap="none" spc="0" normalizeH="0" baseline="0" noProof="0" dirty="0">
                <a:ln>
                  <a:noFill/>
                </a:ln>
                <a:solidFill>
                  <a:schemeClr val="tx1"/>
                </a:solidFill>
                <a:effectLst/>
                <a:uLnTx/>
                <a:uFillTx/>
                <a:latin typeface="Arial"/>
                <a:ea typeface="Calibri"/>
                <a:cs typeface="Arial"/>
              </a:rPr>
              <a:t> </a:t>
            </a:r>
            <a:endParaRPr kumimoji="0" lang="en-US" sz="750" b="0" i="0" u="none" strike="noStrike" kern="1200" cap="none" spc="0" normalizeH="0" baseline="0" noProof="0" dirty="0">
              <a:ln>
                <a:noFill/>
              </a:ln>
              <a:solidFill>
                <a:schemeClr val="tx1"/>
              </a:solidFill>
              <a:effectLst/>
              <a:uLnTx/>
              <a:uFillTx/>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dirty="0">
                <a:ln>
                  <a:noFill/>
                </a:ln>
                <a:solidFill>
                  <a:schemeClr val="tx1"/>
                </a:solidFill>
                <a:effectLst/>
                <a:uLnTx/>
                <a:uFillTx/>
                <a:latin typeface="Arial"/>
                <a:ea typeface="+mj-ea"/>
                <a:cs typeface="Arial"/>
              </a:rPr>
              <a:t>○ </a:t>
            </a:r>
            <a:r>
              <a:rPr kumimoji="0" lang="en-US" sz="3300" b="0" i="0" u="none" strike="noStrike" kern="1200" cap="none" spc="0" normalizeH="0" baseline="0" noProof="0" dirty="0">
                <a:ln>
                  <a:noFill/>
                </a:ln>
                <a:solidFill>
                  <a:schemeClr val="tx1"/>
                </a:solidFill>
                <a:effectLst/>
                <a:uLnTx/>
                <a:uFillTx/>
                <a:latin typeface="Arial"/>
                <a:ea typeface="Calibri"/>
                <a:cs typeface="Arial"/>
              </a:rPr>
              <a:t>What challenges have you encountered </a:t>
            </a:r>
            <a:br>
              <a:rPr kumimoji="0" lang="en-US" sz="3300" b="0" i="0" u="none" strike="noStrike" kern="1200" cap="none" spc="0" normalizeH="0" baseline="0" noProof="0" dirty="0">
                <a:ln>
                  <a:noFill/>
                </a:ln>
                <a:solidFill>
                  <a:schemeClr val="tx1"/>
                </a:solidFill>
                <a:effectLst/>
                <a:uLnTx/>
                <a:uFillTx/>
                <a:latin typeface="Arial"/>
                <a:ea typeface="Calibri"/>
                <a:cs typeface="Arial"/>
              </a:rPr>
            </a:br>
            <a:r>
              <a:rPr kumimoji="0" lang="en-US" sz="3300" b="0" i="0" u="none" strike="noStrike" kern="1200" cap="none" spc="0" normalizeH="0" baseline="0" noProof="0" dirty="0">
                <a:ln>
                  <a:noFill/>
                </a:ln>
                <a:solidFill>
                  <a:schemeClr val="tx1"/>
                </a:solidFill>
                <a:effectLst/>
                <a:uLnTx/>
                <a:uFillTx/>
                <a:latin typeface="Arial"/>
                <a:ea typeface="Calibri"/>
                <a:cs typeface="Arial"/>
              </a:rPr>
              <a:t>   in this work?</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50" b="0" i="0" u="none" strike="noStrike" kern="1200" cap="none" spc="0" normalizeH="0" baseline="0" noProof="0" dirty="0">
                <a:ln>
                  <a:noFill/>
                </a:ln>
                <a:solidFill>
                  <a:schemeClr val="tx1"/>
                </a:solidFill>
                <a:effectLst/>
                <a:uLnTx/>
                <a:uFillTx/>
                <a:latin typeface="Arial"/>
                <a:ea typeface="Calibri"/>
                <a:cs typeface="Arial"/>
              </a:rPr>
              <a:t> </a:t>
            </a:r>
            <a:endParaRPr kumimoji="0" lang="en-US" sz="750" b="0" i="0" u="none" strike="noStrike" kern="1200" cap="none" spc="0" normalizeH="0" baseline="0" noProof="0" dirty="0">
              <a:ln>
                <a:noFill/>
              </a:ln>
              <a:solidFill>
                <a:schemeClr val="tx1"/>
              </a:solidFill>
              <a:effectLst/>
              <a:uLnTx/>
              <a:uFillTx/>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dirty="0">
                <a:ln>
                  <a:noFill/>
                </a:ln>
                <a:solidFill>
                  <a:schemeClr val="tx1"/>
                </a:solidFill>
                <a:effectLst/>
                <a:uLnTx/>
                <a:uFillTx/>
                <a:latin typeface="Arial"/>
                <a:ea typeface="Calibri"/>
                <a:cs typeface="Arial"/>
              </a:rPr>
              <a:t>○ Have you experienced success in this </a:t>
            </a:r>
            <a:br>
              <a:rPr kumimoji="0" lang="en-US" sz="3300" b="0" i="0" u="none" strike="noStrike" kern="1200" cap="none" spc="0" normalizeH="0" baseline="0" noProof="0" dirty="0">
                <a:ln>
                  <a:noFill/>
                </a:ln>
                <a:solidFill>
                  <a:schemeClr val="tx1"/>
                </a:solidFill>
                <a:effectLst/>
                <a:uLnTx/>
                <a:uFillTx/>
                <a:latin typeface="Arial"/>
                <a:ea typeface="Calibri"/>
                <a:cs typeface="Arial"/>
              </a:rPr>
            </a:br>
            <a:r>
              <a:rPr kumimoji="0" lang="en-US" sz="3300" b="0" i="0" u="none" strike="noStrike" kern="1200" cap="none" spc="0" normalizeH="0" baseline="0" noProof="0" dirty="0">
                <a:ln>
                  <a:noFill/>
                </a:ln>
                <a:solidFill>
                  <a:schemeClr val="tx1"/>
                </a:solidFill>
                <a:effectLst/>
                <a:uLnTx/>
                <a:uFillTx/>
                <a:latin typeface="Arial"/>
                <a:ea typeface="Calibri"/>
                <a:cs typeface="Arial"/>
              </a:rPr>
              <a:t>   work? Do you have advice to share?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750" b="0" i="0" u="none" strike="noStrike" kern="1200" cap="none" spc="0" normalizeH="0" baseline="0" noProof="0" dirty="0">
              <a:ln>
                <a:noFill/>
              </a:ln>
              <a:solidFill>
                <a:schemeClr val="tx1"/>
              </a:solidFill>
              <a:effectLst/>
              <a:uLnTx/>
              <a:uFillTx/>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17530223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1BCF-6919-72EE-ABF8-8641CA66D90E}"/>
            </a:ext>
          </a:extLst>
        </p:cNvPr>
        <p:cNvGrpSpPr/>
        <p:nvPr/>
      </p:nvGrpSpPr>
      <p:grpSpPr>
        <a:xfrm>
          <a:off x="0" y="0"/>
          <a:ext cx="0" cy="0"/>
          <a:chOff x="0" y="0"/>
          <a:chExt cx="0" cy="0"/>
        </a:xfrm>
      </p:grpSpPr>
      <p:pic>
        <p:nvPicPr>
          <p:cNvPr id="2" name="image" descr="A gallery with two large two-dimensional artworks on the wall and four sculptures arranged on a low platform in the center.">
            <a:extLst>
              <a:ext uri="{FF2B5EF4-FFF2-40B4-BE49-F238E27FC236}">
                <a16:creationId xmlns:a16="http://schemas.microsoft.com/office/drawing/2014/main" id="{ED931041-CD73-9FBD-3764-1DFF1DD30A6F}"/>
              </a:ext>
            </a:extLst>
          </p:cNvPr>
          <p:cNvPicPr>
            <a:picLocks noChangeAspect="1"/>
          </p:cNvPicPr>
          <p:nvPr/>
        </p:nvPicPr>
        <p:blipFill>
          <a:blip r:embed="rId3"/>
          <a:stretch>
            <a:fillRect/>
          </a:stretch>
        </p:blipFill>
        <p:spPr>
          <a:xfrm>
            <a:off x="0" y="-476250"/>
            <a:ext cx="9144000" cy="6096000"/>
          </a:xfrm>
          <a:prstGeom prst="rect">
            <a:avLst/>
          </a:prstGeom>
        </p:spPr>
      </p:pic>
      <p:sp>
        <p:nvSpPr>
          <p:cNvPr id="5" name="image description">
            <a:extLst>
              <a:ext uri="{FF2B5EF4-FFF2-40B4-BE49-F238E27FC236}">
                <a16:creationId xmlns:a16="http://schemas.microsoft.com/office/drawing/2014/main" id="{C80EB879-00A6-FBD5-64F6-AC5F53E76078}"/>
              </a:ext>
            </a:extLst>
          </p:cNvPr>
          <p:cNvSpPr txBox="1"/>
          <p:nvPr/>
        </p:nvSpPr>
        <p:spPr>
          <a:xfrm>
            <a:off x="457200" y="4735897"/>
            <a:ext cx="6093373"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90000"/>
              </a:lnSpc>
            </a:pPr>
            <a:r>
              <a:rPr lang="en-US" sz="750" dirty="0">
                <a:solidFill>
                  <a:srgbClr val="464646"/>
                </a:solidFill>
                <a:highlight>
                  <a:srgbClr val="C8F9E2"/>
                </a:highlight>
                <a:latin typeface="Arial" panose="020B0604020202020204" pitchFamily="34" charset="0"/>
                <a:cs typeface="Arial" panose="020B0604020202020204" pitchFamily="34" charset="0"/>
              </a:rPr>
              <a:t> Installation view of</a:t>
            </a:r>
            <a:r>
              <a:rPr lang="en-US" sz="750" i="1" dirty="0">
                <a:solidFill>
                  <a:srgbClr val="464646"/>
                </a:solidFill>
                <a:highlight>
                  <a:srgbClr val="C8F9E2"/>
                </a:highlight>
                <a:latin typeface="Arial" panose="020B0604020202020204" pitchFamily="34" charset="0"/>
                <a:cs typeface="Arial" panose="020B0604020202020204" pitchFamily="34" charset="0"/>
              </a:rPr>
              <a:t> This Must Be the Place: Inside the Walker’s Collection</a:t>
            </a:r>
            <a:r>
              <a:rPr lang="en-US" sz="750" dirty="0">
                <a:solidFill>
                  <a:srgbClr val="464646"/>
                </a:solidFill>
                <a:highlight>
                  <a:srgbClr val="C8F9E2"/>
                </a:highlight>
                <a:latin typeface="Arial" panose="020B0604020202020204" pitchFamily="34" charset="0"/>
                <a:cs typeface="Arial" panose="020B0604020202020204" pitchFamily="34" charset="0"/>
              </a:rPr>
              <a:t>, Galleries 4, 5, 6.</a:t>
            </a:r>
          </a:p>
          <a:p>
            <a:pPr>
              <a:lnSpc>
                <a:spcPct val="90000"/>
              </a:lnSpc>
            </a:pPr>
            <a:r>
              <a:rPr lang="en-US" sz="750" dirty="0">
                <a:solidFill>
                  <a:srgbClr val="464646"/>
                </a:solidFill>
                <a:highlight>
                  <a:srgbClr val="C8F9E2"/>
                </a:highlight>
                <a:latin typeface="Arial" panose="020B0604020202020204" pitchFamily="34" charset="0"/>
                <a:cs typeface="Arial" panose="020B0604020202020204" pitchFamily="34" charset="0"/>
              </a:rPr>
              <a:t> June 20, 2024 – April 29, 2029. Photo: Eric Mueller.</a:t>
            </a:r>
          </a:p>
        </p:txBody>
      </p:sp>
      <p:pic>
        <p:nvPicPr>
          <p:cNvPr id="9" name="logo" descr="black Walker Logo">
            <a:extLst>
              <a:ext uri="{FF2B5EF4-FFF2-40B4-BE49-F238E27FC236}">
                <a16:creationId xmlns:a16="http://schemas.microsoft.com/office/drawing/2014/main" id="{9033627C-D493-3E60-A722-2C5EC992428C}"/>
              </a:ext>
            </a:extLst>
          </p:cNvPr>
          <p:cNvPicPr>
            <a:picLocks noChangeAspect="1"/>
          </p:cNvPicPr>
          <p:nvPr/>
        </p:nvPicPr>
        <p:blipFill>
          <a:blip r:embed="rId4">
            <a:lum/>
          </a:blip>
          <a:stretch>
            <a:fillRect/>
          </a:stretch>
        </p:blipFill>
        <p:spPr>
          <a:xfrm>
            <a:off x="7767828" y="4766311"/>
            <a:ext cx="918972" cy="164102"/>
          </a:xfrm>
          <a:prstGeom prst="rect">
            <a:avLst/>
          </a:prstGeom>
        </p:spPr>
      </p:pic>
      <p:sp>
        <p:nvSpPr>
          <p:cNvPr id="4" name="Title">
            <a:extLst>
              <a:ext uri="{FF2B5EF4-FFF2-40B4-BE49-F238E27FC236}">
                <a16:creationId xmlns:a16="http://schemas.microsoft.com/office/drawing/2014/main" id="{0A68A078-297D-5097-A634-728B502D9B72}"/>
              </a:ext>
            </a:extLst>
          </p:cNvPr>
          <p:cNvSpPr txBox="1">
            <a:spLocks noGrp="1"/>
          </p:cNvSpPr>
          <p:nvPr>
            <p:ph type="title" idx="4294967295"/>
          </p:nvPr>
        </p:nvSpPr>
        <p:spPr>
          <a:xfrm>
            <a:off x="457200" y="457201"/>
            <a:ext cx="8686800" cy="648992"/>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dirty="0">
                <a:ln>
                  <a:noFill/>
                </a:ln>
                <a:solidFill>
                  <a:schemeClr val="tx1"/>
                </a:solidFill>
                <a:effectLst/>
                <a:highlight>
                  <a:srgbClr val="C8F9E2"/>
                </a:highlight>
                <a:uLnTx/>
                <a:uFillTx/>
                <a:latin typeface="Arial"/>
                <a:ea typeface="Calibri"/>
                <a:cs typeface="Arial"/>
              </a:rPr>
              <a:t>Questions?</a:t>
            </a:r>
            <a:endParaRPr kumimoji="0" lang="en-US" sz="3300" b="0" i="0" u="none" strike="noStrike" kern="1200" cap="none" spc="0" normalizeH="0" baseline="0" noProof="0" dirty="0">
              <a:ln>
                <a:noFill/>
              </a:ln>
              <a:solidFill>
                <a:schemeClr val="tx1"/>
              </a:solidFill>
              <a:effectLst/>
              <a:highlight>
                <a:srgbClr val="C8F9E2"/>
              </a:highlight>
              <a:uLnTx/>
              <a:uFillTx/>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29523392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2A7F4-059C-6BB8-D19D-5EB1EE061D83}"/>
            </a:ext>
          </a:extLst>
        </p:cNvPr>
        <p:cNvGrpSpPr/>
        <p:nvPr/>
      </p:nvGrpSpPr>
      <p:grpSpPr>
        <a:xfrm>
          <a:off x="0" y="0"/>
          <a:ext cx="0" cy="0"/>
          <a:chOff x="0" y="0"/>
          <a:chExt cx="0" cy="0"/>
        </a:xfrm>
      </p:grpSpPr>
      <p:sp>
        <p:nvSpPr>
          <p:cNvPr id="5" name="footer 2">
            <a:extLst>
              <a:ext uri="{FF2B5EF4-FFF2-40B4-BE49-F238E27FC236}">
                <a16:creationId xmlns:a16="http://schemas.microsoft.com/office/drawing/2014/main" id="{E7CD26D3-C2E7-CFCE-106A-7948123E1DD2}"/>
              </a:ext>
            </a:extLst>
          </p:cNvPr>
          <p:cNvSpPr txBox="1">
            <a:spLocks/>
          </p:cNvSpPr>
          <p:nvPr/>
        </p:nvSpPr>
        <p:spPr>
          <a:xfrm>
            <a:off x="3600450" y="4483890"/>
            <a:ext cx="5143500" cy="346249"/>
          </a:xfrm>
          <a:prstGeom prst="rect">
            <a:avLst/>
          </a:prstGeom>
        </p:spPr>
        <p:txBody>
          <a:bodyPr vert="horz" lIns="68580" tIns="34290" rIns="68580" bIns="3429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a:latin typeface="Arial" panose="020B0604020202020204" pitchFamily="34" charset="0"/>
                <a:ea typeface="Calibri"/>
                <a:cs typeface="Arial" panose="020B0604020202020204" pitchFamily="34" charset="0"/>
              </a:rPr>
              <a:t>American Alliance of Museums Annual Meeting</a:t>
            </a:r>
            <a:endParaRPr lang="en-US" sz="1800" dirty="0">
              <a:latin typeface="Arial" panose="020B0604020202020204" pitchFamily="34" charset="0"/>
              <a:ea typeface="Calibri"/>
              <a:cs typeface="Arial" panose="020B0604020202020204" pitchFamily="34" charset="0"/>
            </a:endParaRPr>
          </a:p>
        </p:txBody>
      </p:sp>
      <p:sp>
        <p:nvSpPr>
          <p:cNvPr id="6" name="footer 1">
            <a:extLst>
              <a:ext uri="{FF2B5EF4-FFF2-40B4-BE49-F238E27FC236}">
                <a16:creationId xmlns:a16="http://schemas.microsoft.com/office/drawing/2014/main" id="{65D165C8-552D-C56B-2B38-499E872EB9DF}"/>
              </a:ext>
            </a:extLst>
          </p:cNvPr>
          <p:cNvSpPr txBox="1">
            <a:spLocks/>
          </p:cNvSpPr>
          <p:nvPr/>
        </p:nvSpPr>
        <p:spPr>
          <a:xfrm>
            <a:off x="457200" y="4483890"/>
            <a:ext cx="1600200" cy="346249"/>
          </a:xfrm>
          <a:prstGeom prst="rect">
            <a:avLst/>
          </a:prstGeom>
        </p:spPr>
        <p:txBody>
          <a:bodyPr vert="horz" lIns="68580" tIns="34290" rIns="68580" bIns="3429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latin typeface="Arial" panose="020B0604020202020204" pitchFamily="34" charset="0"/>
                <a:ea typeface="Calibri"/>
                <a:cs typeface="Arial" panose="020B0604020202020204" pitchFamily="34" charset="0"/>
              </a:rPr>
              <a:t>May 6, 2025</a:t>
            </a:r>
          </a:p>
        </p:txBody>
      </p:sp>
      <p:sp>
        <p:nvSpPr>
          <p:cNvPr id="2" name="text">
            <a:extLst>
              <a:ext uri="{FF2B5EF4-FFF2-40B4-BE49-F238E27FC236}">
                <a16:creationId xmlns:a16="http://schemas.microsoft.com/office/drawing/2014/main" id="{CCFF3220-2D34-BC93-37FB-0E34391F6A9A}"/>
              </a:ext>
            </a:extLst>
          </p:cNvPr>
          <p:cNvSpPr>
            <a:spLocks noGrp="1"/>
          </p:cNvSpPr>
          <p:nvPr>
            <p:ph type="ctrTitle"/>
          </p:nvPr>
        </p:nvSpPr>
        <p:spPr>
          <a:xfrm>
            <a:off x="457200" y="2260126"/>
            <a:ext cx="8686800" cy="623248"/>
          </a:xfrm>
          <a:solidFill>
            <a:schemeClr val="bg1"/>
          </a:solidFill>
        </p:spPr>
        <p:txBody>
          <a:bodyPr>
            <a:noAutofit/>
          </a:bodyPr>
          <a:lstStyle/>
          <a:p>
            <a:pPr algn="l"/>
            <a:r>
              <a:rPr lang="en-US" sz="3300" i="1" dirty="0">
                <a:latin typeface="Arial" panose="020B0604020202020204" pitchFamily="34" charset="0"/>
                <a:ea typeface="Calibri"/>
                <a:cs typeface="Arial" panose="020B0604020202020204" pitchFamily="34" charset="0"/>
              </a:rPr>
              <a:t>Thank You!</a:t>
            </a:r>
            <a:endParaRPr lang="en-US" sz="1800" i="1" dirty="0">
              <a:latin typeface="Arial" panose="020B0604020202020204" pitchFamily="34" charset="0"/>
              <a:ea typeface="Calibri"/>
              <a:cs typeface="Arial" panose="020B0604020202020204" pitchFamily="34" charset="0"/>
            </a:endParaRPr>
          </a:p>
        </p:txBody>
      </p:sp>
      <p:sp>
        <p:nvSpPr>
          <p:cNvPr id="10" name="header">
            <a:extLst>
              <a:ext uri="{FF2B5EF4-FFF2-40B4-BE49-F238E27FC236}">
                <a16:creationId xmlns:a16="http://schemas.microsoft.com/office/drawing/2014/main" id="{B6D39BD9-248B-956B-1104-033F7AA687DC}"/>
              </a:ext>
            </a:extLst>
          </p:cNvPr>
          <p:cNvSpPr txBox="1"/>
          <p:nvPr/>
        </p:nvSpPr>
        <p:spPr>
          <a:xfrm>
            <a:off x="457200" y="271975"/>
            <a:ext cx="5143500" cy="923330"/>
          </a:xfrm>
          <a:prstGeom prst="rect">
            <a:avLst/>
          </a:prstGeom>
          <a:noFill/>
        </p:spPr>
        <p:txBody>
          <a:bodyPr wrap="square">
            <a:spAutoFit/>
          </a:bodyPr>
          <a:lstStyle/>
          <a:p>
            <a:r>
              <a:rPr lang="en-US" sz="1800" dirty="0">
                <a:latin typeface="Arial" panose="020B0604020202020204" pitchFamily="34" charset="0"/>
                <a:ea typeface="Calibri"/>
                <a:cs typeface="Arial" panose="020B0604020202020204" pitchFamily="34" charset="0"/>
              </a:rPr>
              <a:t>Walker Art Center</a:t>
            </a:r>
            <a:br>
              <a:rPr lang="en-US" sz="1800" dirty="0">
                <a:latin typeface="Arial" panose="020B0604020202020204" pitchFamily="34" charset="0"/>
                <a:ea typeface="Calibri"/>
                <a:cs typeface="Arial" panose="020B0604020202020204" pitchFamily="34" charset="0"/>
              </a:rPr>
            </a:br>
            <a:r>
              <a:rPr lang="en-US" sz="1800" dirty="0">
                <a:latin typeface="Arial" panose="020B0604020202020204" pitchFamily="34" charset="0"/>
                <a:ea typeface="Calibri"/>
                <a:cs typeface="Arial" panose="020B0604020202020204" pitchFamily="34" charset="0"/>
              </a:rPr>
              <a:t>Doc </a:t>
            </a:r>
            <a:r>
              <a:rPr lang="en-US" sz="1800" dirty="0" err="1">
                <a:latin typeface="Arial" panose="020B0604020202020204" pitchFamily="34" charset="0"/>
                <a:ea typeface="Calibri"/>
                <a:cs typeface="Arial" panose="020B0604020202020204" pitchFamily="34" charset="0"/>
              </a:rPr>
              <a:t>Czypinski</a:t>
            </a:r>
            <a:r>
              <a:rPr lang="en-US" sz="1800" dirty="0">
                <a:latin typeface="Arial" panose="020B0604020202020204" pitchFamily="34" charset="0"/>
                <a:ea typeface="Calibri"/>
                <a:cs typeface="Arial" panose="020B0604020202020204" pitchFamily="34" charset="0"/>
              </a:rPr>
              <a:t>, Sarah Lampen, Erin McNeil</a:t>
            </a:r>
          </a:p>
          <a:p>
            <a:endParaRPr lang="en-US" sz="1800" dirty="0"/>
          </a:p>
        </p:txBody>
      </p:sp>
    </p:spTree>
    <p:extLst>
      <p:ext uri="{BB962C8B-B14F-4D97-AF65-F5344CB8AC3E}">
        <p14:creationId xmlns:p14="http://schemas.microsoft.com/office/powerpoint/2010/main" val="2806301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B24CF4-2610-0B43-47FF-BED1A876AE54}"/>
              </a:ext>
            </a:extLst>
          </p:cNvPr>
          <p:cNvSpPr txBox="1">
            <a:spLocks noGrp="1"/>
          </p:cNvSpPr>
          <p:nvPr>
            <p:ph type="title" idx="4294967295"/>
          </p:nvPr>
        </p:nvSpPr>
        <p:spPr>
          <a:xfrm>
            <a:off x="2298700" y="2105567"/>
            <a:ext cx="45974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image</a:t>
            </a:r>
          </a:p>
        </p:txBody>
      </p:sp>
      <p:pic>
        <p:nvPicPr>
          <p:cNvPr id="9" name="image" descr="View of steel, brick, and glass Walker Art Center buildings from street. ">
            <a:extLst>
              <a:ext uri="{FF2B5EF4-FFF2-40B4-BE49-F238E27FC236}">
                <a16:creationId xmlns:a16="http://schemas.microsoft.com/office/drawing/2014/main" id="{DF45960E-F5AB-21DD-C3D4-DAEC766958A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4397" y="-695535"/>
            <a:ext cx="9148397" cy="6534569"/>
          </a:xfrm>
          <a:prstGeom prst="rect">
            <a:avLst/>
          </a:prstGeom>
        </p:spPr>
      </p:pic>
      <p:pic>
        <p:nvPicPr>
          <p:cNvPr id="3" name="logo" descr="white Walker Logo">
            <a:extLst>
              <a:ext uri="{FF2B5EF4-FFF2-40B4-BE49-F238E27FC236}">
                <a16:creationId xmlns:a16="http://schemas.microsoft.com/office/drawing/2014/main" id="{7EC85945-62B6-07A9-6D27-A0E8CA4B9820}"/>
              </a:ext>
            </a:extLst>
          </p:cNvPr>
          <p:cNvPicPr>
            <a:picLocks noChangeAspect="1"/>
          </p:cNvPicPr>
          <p:nvPr/>
        </p:nvPicPr>
        <p:blipFill>
          <a:blip r:embed="rId3">
            <a:lum bright="100000"/>
          </a:blip>
          <a:stretch>
            <a:fillRect/>
          </a:stretch>
        </p:blipFill>
        <p:spPr>
          <a:xfrm>
            <a:off x="7767828" y="4766311"/>
            <a:ext cx="918972" cy="164102"/>
          </a:xfrm>
          <a:prstGeom prst="rect">
            <a:avLst/>
          </a:prstGeom>
        </p:spPr>
      </p:pic>
    </p:spTree>
    <p:extLst>
      <p:ext uri="{BB962C8B-B14F-4D97-AF65-F5344CB8AC3E}">
        <p14:creationId xmlns:p14="http://schemas.microsoft.com/office/powerpoint/2010/main" val="2508394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8E024-C390-9764-1ECF-E44CC25DEBDD}"/>
            </a:ext>
          </a:extLst>
        </p:cNvPr>
        <p:cNvGrpSpPr/>
        <p:nvPr/>
      </p:nvGrpSpPr>
      <p:grpSpPr>
        <a:xfrm>
          <a:off x="0" y="0"/>
          <a:ext cx="0" cy="0"/>
          <a:chOff x="0" y="0"/>
          <a:chExt cx="0" cy="0"/>
        </a:xfrm>
      </p:grpSpPr>
      <p:pic>
        <p:nvPicPr>
          <p:cNvPr id="8" name="logo" descr="black Walker Logo">
            <a:extLst>
              <a:ext uri="{FF2B5EF4-FFF2-40B4-BE49-F238E27FC236}">
                <a16:creationId xmlns:a16="http://schemas.microsoft.com/office/drawing/2014/main" id="{A0ABBA75-8F16-1D64-0307-D1BB7AB90D8D}"/>
              </a:ext>
            </a:extLst>
          </p:cNvPr>
          <p:cNvPicPr>
            <a:picLocks noChangeAspect="1"/>
          </p:cNvPicPr>
          <p:nvPr/>
        </p:nvPicPr>
        <p:blipFill>
          <a:blip r:embed="rId3"/>
          <a:stretch>
            <a:fillRect/>
          </a:stretch>
        </p:blipFill>
        <p:spPr>
          <a:xfrm>
            <a:off x="7767828" y="4766311"/>
            <a:ext cx="918972" cy="164102"/>
          </a:xfrm>
          <a:prstGeom prst="rect">
            <a:avLst/>
          </a:prstGeom>
        </p:spPr>
      </p:pic>
      <p:sp>
        <p:nvSpPr>
          <p:cNvPr id="11" name="text">
            <a:extLst>
              <a:ext uri="{FF2B5EF4-FFF2-40B4-BE49-F238E27FC236}">
                <a16:creationId xmlns:a16="http://schemas.microsoft.com/office/drawing/2014/main" id="{20AC3A43-590F-3A9D-9569-E6AC7A16DBE5}"/>
              </a:ext>
            </a:extLst>
          </p:cNvPr>
          <p:cNvSpPr>
            <a:spLocks noGrp="1"/>
          </p:cNvSpPr>
          <p:nvPr>
            <p:ph type="ctrTitle"/>
          </p:nvPr>
        </p:nvSpPr>
        <p:spPr>
          <a:xfrm>
            <a:off x="457200" y="728211"/>
            <a:ext cx="8686800" cy="653010"/>
          </a:xfrm>
          <a:noFill/>
        </p:spPr>
        <p:txBody>
          <a:bodyPr anchor="t">
            <a:noAutofit/>
          </a:bodyPr>
          <a:lstStyle/>
          <a:p>
            <a:pPr algn="l"/>
            <a:r>
              <a:rPr lang="en-US" sz="3300" dirty="0">
                <a:latin typeface="Arial" panose="020B0604020202020204" pitchFamily="34" charset="0"/>
                <a:ea typeface="Calibri"/>
                <a:cs typeface="Arial" panose="020B0604020202020204" pitchFamily="34" charset="0"/>
              </a:rPr>
              <a:t>The Walker’s Mission:</a:t>
            </a:r>
            <a:br>
              <a:rPr lang="en-US" sz="3300" dirty="0">
                <a:latin typeface="Arial" panose="020B0604020202020204" pitchFamily="34" charset="0"/>
                <a:ea typeface="Calibri"/>
                <a:cs typeface="Arial" panose="020B0604020202020204" pitchFamily="34" charset="0"/>
              </a:rPr>
            </a:br>
            <a:r>
              <a:rPr lang="en-US" sz="1650" dirty="0">
                <a:latin typeface="Arial" panose="020B0604020202020204" pitchFamily="34" charset="0"/>
                <a:ea typeface="Calibri"/>
                <a:cs typeface="Arial" panose="020B0604020202020204" pitchFamily="34" charset="0"/>
              </a:rPr>
              <a:t> </a:t>
            </a:r>
            <a:br>
              <a:rPr lang="en-US" sz="3300" dirty="0">
                <a:latin typeface="Arial" panose="020B0604020202020204" pitchFamily="34" charset="0"/>
                <a:ea typeface="Calibri"/>
                <a:cs typeface="Arial" panose="020B0604020202020204" pitchFamily="34" charset="0"/>
              </a:rPr>
            </a:br>
            <a:r>
              <a:rPr lang="en-US" sz="3300" dirty="0">
                <a:latin typeface="Arial" panose="020B0604020202020204" pitchFamily="34" charset="0"/>
                <a:ea typeface="Calibri"/>
                <a:cs typeface="Arial" panose="020B0604020202020204" pitchFamily="34" charset="0"/>
              </a:rPr>
              <a:t>The Walker Art Center empowers </a:t>
            </a:r>
            <a:br>
              <a:rPr lang="en-US" sz="3300" dirty="0">
                <a:latin typeface="Arial" panose="020B0604020202020204" pitchFamily="34" charset="0"/>
                <a:ea typeface="Calibri"/>
                <a:cs typeface="Arial" panose="020B0604020202020204" pitchFamily="34" charset="0"/>
              </a:rPr>
            </a:br>
            <a:r>
              <a:rPr lang="en-US" sz="3300" dirty="0">
                <a:latin typeface="Arial" panose="020B0604020202020204" pitchFamily="34" charset="0"/>
                <a:ea typeface="Calibri"/>
                <a:cs typeface="Arial" panose="020B0604020202020204" pitchFamily="34" charset="0"/>
              </a:rPr>
              <a:t>people to experience the transformative possibilities of the art and ideas of </a:t>
            </a:r>
            <a:br>
              <a:rPr lang="en-US" sz="3300" dirty="0">
                <a:latin typeface="Arial" panose="020B0604020202020204" pitchFamily="34" charset="0"/>
                <a:ea typeface="Calibri"/>
                <a:cs typeface="Arial" panose="020B0604020202020204" pitchFamily="34" charset="0"/>
              </a:rPr>
            </a:br>
            <a:r>
              <a:rPr lang="en-US" sz="3300" dirty="0">
                <a:latin typeface="Arial" panose="020B0604020202020204" pitchFamily="34" charset="0"/>
                <a:ea typeface="Calibri"/>
                <a:cs typeface="Arial" panose="020B0604020202020204" pitchFamily="34" charset="0"/>
              </a:rPr>
              <a:t>our time and to imagine the world in </a:t>
            </a:r>
            <a:br>
              <a:rPr lang="en-US" sz="3300" dirty="0">
                <a:latin typeface="Arial" panose="020B0604020202020204" pitchFamily="34" charset="0"/>
                <a:ea typeface="Calibri"/>
                <a:cs typeface="Arial" panose="020B0604020202020204" pitchFamily="34" charset="0"/>
              </a:rPr>
            </a:br>
            <a:r>
              <a:rPr lang="en-US" sz="3300" dirty="0">
                <a:latin typeface="Arial" panose="020B0604020202020204" pitchFamily="34" charset="0"/>
                <a:ea typeface="Calibri"/>
                <a:cs typeface="Arial" panose="020B0604020202020204" pitchFamily="34" charset="0"/>
              </a:rPr>
              <a:t>new ways.</a:t>
            </a:r>
          </a:p>
        </p:txBody>
      </p:sp>
      <p:sp>
        <p:nvSpPr>
          <p:cNvPr id="2" name="header">
            <a:extLst>
              <a:ext uri="{FF2B5EF4-FFF2-40B4-BE49-F238E27FC236}">
                <a16:creationId xmlns:a16="http://schemas.microsoft.com/office/drawing/2014/main" id="{3F50102B-FB5B-FAD4-31C2-E9D1AE6C61DC}"/>
              </a:ext>
            </a:extLst>
          </p:cNvPr>
          <p:cNvSpPr txBox="1"/>
          <p:nvPr/>
        </p:nvSpPr>
        <p:spPr>
          <a:xfrm>
            <a:off x="457200" y="351324"/>
            <a:ext cx="5143500" cy="225126"/>
          </a:xfrm>
          <a:prstGeom prst="rect">
            <a:avLst/>
          </a:prstGeom>
          <a:noFill/>
        </p:spPr>
        <p:txBody>
          <a:bodyPr wrap="square" lIns="68580" tIns="34290" rIns="68580" bIns="34290" anchor="b">
            <a:spAutoFit/>
          </a:bodyPr>
          <a:lstStyle/>
          <a:p>
            <a:r>
              <a:rPr lang="en-US" sz="1013" dirty="0">
                <a:latin typeface="Arial"/>
                <a:ea typeface="Calibri"/>
                <a:cs typeface="Arial"/>
              </a:rPr>
              <a:t>Context and Grounding</a:t>
            </a:r>
            <a:endParaRPr lang="en-US" sz="1013" dirty="0"/>
          </a:p>
        </p:txBody>
      </p:sp>
    </p:spTree>
    <p:extLst>
      <p:ext uri="{BB962C8B-B14F-4D97-AF65-F5344CB8AC3E}">
        <p14:creationId xmlns:p14="http://schemas.microsoft.com/office/powerpoint/2010/main" val="318036944"/>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4825</TotalTime>
  <Words>2907</Words>
  <Application>Microsoft Macintosh PowerPoint</Application>
  <PresentationFormat>On-screen Show (16:9)</PresentationFormat>
  <Paragraphs>360</Paragraphs>
  <Slides>72</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72</vt:i4>
      </vt:variant>
    </vt:vector>
  </HeadingPairs>
  <TitlesOfParts>
    <vt:vector size="78" baseType="lpstr">
      <vt:lpstr>Aptos</vt:lpstr>
      <vt:lpstr>Arial</vt:lpstr>
      <vt:lpstr>Calibri</vt:lpstr>
      <vt:lpstr>Calibri Light</vt:lpstr>
      <vt:lpstr>Walker Fox</vt:lpstr>
      <vt:lpstr>Office 2013 - 2022 Theme</vt:lpstr>
      <vt:lpstr>A Holistic and People-Centered Approach  to Accessible Exhibition Design</vt:lpstr>
      <vt:lpstr>Installation Guidelines for Accessible and Inclusive Exhibitions</vt:lpstr>
      <vt:lpstr>What is it?   This guide is a living document designed to ensure that our audiences can successfully engage and interact with the art we present. </vt:lpstr>
      <vt:lpstr>Accessibility at the Walker:   The Walker defines accessibility as  a process of collaboration between individuals, communities, and institutions  to make sure everyone has the resources they need to participate equitably. </vt:lpstr>
      <vt:lpstr>From the beginning of exhibition planning,  the Walker strives to go beyond legal compliance to assist staff and artists in centering audiences to improve access  and deepen visitor engagement.  </vt:lpstr>
      <vt:lpstr>Context and Grounding</vt:lpstr>
      <vt:lpstr>Project Working Group:      Doc Czypinski  Associate Director, Exhibition Installation    Sarah Lampen  Associate Director of Learning and Accessibility,   Public Engagement, Learning, and Impact Department (PELI)    Erin McNeil  Associate Director of Curatorial Affairs</vt:lpstr>
      <vt:lpstr>image</vt:lpstr>
      <vt:lpstr>The Walker’s Mission:   The Walker Art Center empowers  people to experience the transformative possibilities of the art and ideas of  our time and to imagine the world in  new ways.</vt:lpstr>
      <vt:lpstr>The Walker’s Strategic Plan:   Our strategic plan articulates the intention to center audiences in the planning and presentation of programs to improve access and deepen engagement.</vt:lpstr>
      <vt:lpstr>Process to develop these guidelines:     1. Identifying the need 2. Research phase 3. Iterative drafting, revision, and implementation  a. User testing by staff  b. Institute for Human Centered Design Review  c. User testing by community stakeholders 4. Refine exhibition-making process, timeline, and milestones 5. Next steps </vt:lpstr>
      <vt:lpstr>Consider how you can initiate  a collaborative process at your institution.</vt:lpstr>
      <vt:lpstr>1. Identifying the Need. </vt:lpstr>
      <vt:lpstr>Walker Art Center Map</vt:lpstr>
      <vt:lpstr> Installation view of the Thomas Hirschhorn environment, part of the exhibition Heart of Darkness, Galleries 4, 5, 6.   October 21, 2006 – January 14, 2007. Photo: Gene Pittman.</vt:lpstr>
      <vt:lpstr> Laure Prouvost: They Are Waiting for You, Medtronic Gallery.  October 12, 2017 – February 11, 2018. Photo: Gene Pittman.</vt:lpstr>
      <vt:lpstr> Installation view of Cameron Jamie, Target Gallery and Lecture Room.  July 16 – October 22, 2006. Photo: Cameron Wittig.</vt:lpstr>
      <vt:lpstr> Installation view of Designs for Different Futures, Galleries 1, 2, 3, and Perlman.  September 12, 2020 – April 11, 2021. Photo: Peter VonDeLinde.</vt:lpstr>
      <vt:lpstr> Installation view of Liz Larner: Don't put it back like it was, Galleries 1, 2, 3, and Perlman.  April 30 – September 4, 2022. Photo: Eric Mueller. </vt:lpstr>
      <vt:lpstr>2. Research Phase</vt:lpstr>
      <vt:lpstr>Sources Consulted</vt:lpstr>
      <vt:lpstr>3. Iterative Drafting, Revision,      and Implementation of Guidelines</vt:lpstr>
      <vt:lpstr> Installation view of Five Ways In: Themes from the Collection, Galleries 4, 5, 6.  February 14, 2019 – September 19, 2021. Photo: Bobby Rogers.</vt:lpstr>
      <vt:lpstr>Refined Terminology   Instead of “circulation route,” we use:   Path of Travel or Approach: In an exhibition, the path of travel or approach is defined as the open floor space available to access and view/experience  artwork on display. All art and non-art objects (furniture, benches, etc.) in  an exhibition space should be placed so they are perceptible/detectable by  a visitor as approached within the path of travel or approach.    Perceptible/detectable: An object is perceptible/detectable when its  placement within the gallery provides multiple cues for a visitor to become  aware of its presence, in order to avoid contact. The display of artworks  that are less perceptible/detectable should employ mitigation solutions to  improve their perceptibility. </vt:lpstr>
      <vt:lpstr> Installation view of This Must Be the Place: Inside the Walker’s Collection, Galleries 4, 5, 6.   June 20, 2024 – April 29, 2029. Photo: Eric Mueller.</vt:lpstr>
      <vt:lpstr> Installation view of Kahlil Robert Irving: Archaeology of the Present, Burnet Gallery.  February 23, 2023 – January 21, 2024. Photo: Eric Mueller.</vt:lpstr>
      <vt:lpstr>3a. User Testing by Staff</vt:lpstr>
      <vt:lpstr> Facilitated Gallery Experience, 2022. Photo: Eric Mueller.</vt:lpstr>
      <vt:lpstr>Facilitated Gallery Experience    ○ Group conversations with emphasis on experience   ○ Written and verbal feedback compiled to help set standards  </vt:lpstr>
      <vt:lpstr>Facilitated Gallery Experience</vt:lpstr>
      <vt:lpstr>Example Prompts:      ○ Describe your experience when you are 3 feet away,     then at 9 feet away. How easy is it to view the entirety     of the artwork? How easy is it to perceive details?   ○ Describe your experience viewing the work at each     distance when you are standing and seated.     ○ Would this label be possible to read when the gallery     is crowded?     ○ How close did you need to be to the label to comfortably     read it?    </vt:lpstr>
      <vt:lpstr>What Did We Standardize?    1. Hanging height for artwork 2. Text size for different types of labels  3. Detectable/perceptible approach   Additionally:  ○ Pitch/location of different types of labels  ○ Distance between artworks/    stanchions/walls    </vt:lpstr>
      <vt:lpstr>What Did We Standardize?     1. Hanging height for artwork           For this purpose, “hanging height” refers to the height of the center of an artwork.       </vt:lpstr>
      <vt:lpstr> Facilitated Gallery Experience—Hanging Height, 2022. Photo: Eric Mueller.</vt:lpstr>
      <vt:lpstr>What Did We Standardize?</vt:lpstr>
      <vt:lpstr>      1. Hanging height for artwork           For this purpose, “hanging height” refers to the height of the center of an artwork.</vt:lpstr>
      <vt:lpstr>What Did We Standardize? 1 of 3</vt:lpstr>
      <vt:lpstr>What Did We Standardize?   2. Text size for different types of labels       </vt:lpstr>
      <vt:lpstr> Facilitated Gallery Experience—Label Size, 2022. Photo: Eric Mueller.</vt:lpstr>
      <vt:lpstr>What Did We Standardize?   2. Text size for different types of labels</vt:lpstr>
      <vt:lpstr>What Did We Standardize? 2 of 3   2. Text size for different types of labels       </vt:lpstr>
      <vt:lpstr>What Did We Socialize?   3. Detectable/perceptible approach   </vt:lpstr>
      <vt:lpstr> Facilitated Gallery Experience—Installation, 2022. Photo: Eric Mueller.</vt:lpstr>
      <vt:lpstr>What Did We Standardize?   3. Detectable/perceptible approach   </vt:lpstr>
      <vt:lpstr>What Did We Standardize?   3. Detectable/perceptible approach</vt:lpstr>
      <vt:lpstr>Sound Test: Current Plan </vt:lpstr>
      <vt:lpstr> Installation views of Andrea Büttner: Piano Destructions, Medtronic Gallery.  November 21, 2015 – May 15, 2016. Photo: Gene Pittman. </vt:lpstr>
      <vt:lpstr> Installation view of Multiple Realities: Experimental Art in the Eastern Bloc, 1960s–1980s, Galleries 1, 2, 3, Perlman.   November 11, 2023 – March 10, 2024. Photo: Eric Mueller. </vt:lpstr>
      <vt:lpstr>Sound Test: Standards in Progress </vt:lpstr>
      <vt:lpstr>Sound Test: Standards in Progress 2 of 2 </vt:lpstr>
      <vt:lpstr>3b. Institute for Human Centered   Design Review</vt:lpstr>
      <vt:lpstr>Review of Guidelines by Institute for Human Centered Design</vt:lpstr>
      <vt:lpstr>3c. User Testing by Community Stakeholders</vt:lpstr>
      <vt:lpstr> Installation view of Tetsuya Yamada: Listening, Burnet Gallery.  January 18 – July 7, 2024. Photo: Eric Mueller.</vt:lpstr>
      <vt:lpstr>Feedback from Disabled Community</vt:lpstr>
      <vt:lpstr>Feedback from Disabled Community 2 of 2</vt:lpstr>
      <vt:lpstr>Findings</vt:lpstr>
      <vt:lpstr>4. Refine Exhibition-Making Process,       Timeline, and Milestones</vt:lpstr>
      <vt:lpstr>Exhibition Case Study: Guidelines in Practice:</vt:lpstr>
      <vt:lpstr>Walker Process for Exhibition Development</vt:lpstr>
      <vt:lpstr>Walker Process for Exhibition Development Revised</vt:lpstr>
      <vt:lpstr>Walker Process for Exhibition Development    ○ Curator: applies guidelines; feedback from senior curators    ○ Registrar: checklist formation   ○ Accessibility and Interpretation Review:     formal gate before creation of floorplan; detailed list of     concerns and suggestions   ○ Exhibition Installation: physical floorplan cutouts     and/or digital floorplan; adds PELI colleagues to production     meetings to review concerns at key moments</vt:lpstr>
      <vt:lpstr>Exhibition Case Study</vt:lpstr>
      <vt:lpstr>5. Next Steps</vt:lpstr>
      <vt:lpstr>Next Steps</vt:lpstr>
      <vt:lpstr>Next Steps 2 of 2</vt:lpstr>
      <vt:lpstr> Installation view of Sophie Calle: Overshare, Galleries 1, 2, 3, Perlman.  October 26, 2024 – January 26, 2025. Photo: Eric Mueller.</vt:lpstr>
      <vt:lpstr>Breakout Groups</vt:lpstr>
      <vt:lpstr>Consider Your Institution</vt:lpstr>
      <vt:lpstr>Share Out (20 minutes)    ○ What commonalities surfaced in     your group?   ○ What challenges have you encountered     in this work?   ○ Have you experienced success in this     work? Do you have advice to share?    </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McNeil, Erin</dc:creator>
  <cp:lastModifiedBy>Li, Daedalus</cp:lastModifiedBy>
  <cp:revision>268</cp:revision>
  <cp:lastPrinted>2025-04-09T17:57:39Z</cp:lastPrinted>
  <dcterms:created xsi:type="dcterms:W3CDTF">2025-03-07T23:01:24Z</dcterms:created>
  <dcterms:modified xsi:type="dcterms:W3CDTF">2025-04-11T23:01:28Z</dcterms:modified>
</cp:coreProperties>
</file>