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8288000" cy="10287000"/>
  <p:notesSz cx="6858000" cy="9144000"/>
  <p:embeddedFontLst>
    <p:embeddedFont>
      <p:font typeface="Aileron Bold" pitchFamily="2" charset="77"/>
      <p:regular r:id="rId51"/>
      <p:bold r:id="rId52"/>
    </p:embeddedFont>
    <p:embeddedFont>
      <p:font typeface="Anton" pitchFamily="2" charset="77"/>
      <p:regular r:id="rId53"/>
    </p:embeddedFont>
    <p:embeddedFont>
      <p:font typeface="Arial" panose="020B0604020202020204" pitchFamily="34" charset="0"/>
      <p:regular r:id="rId54"/>
    </p:embeddedFont>
    <p:embeddedFont>
      <p:font typeface="Arial Italics" panose="020B0502020202090204" pitchFamily="34" charset="77"/>
      <p:regular r:id="rId55"/>
      <p:italic r:id="rId56"/>
    </p:embeddedFont>
    <p:embeddedFont>
      <p:font typeface="Calibri" panose="020F0502020204030204" pitchFamily="34" charset="0"/>
      <p:regular r:id="rId57"/>
      <p:bold r:id="rId58"/>
      <p:italic r:id="rId59"/>
      <p:boldItalic r:id="rId60"/>
    </p:embeddedFont>
    <p:embeddedFont>
      <p:font typeface="Canva Sans" panose="020B0503030501040103" pitchFamily="34" charset="0"/>
      <p:regular r:id="rId61"/>
    </p:embeddedFont>
    <p:embeddedFont>
      <p:font typeface="Canva Sans Bold" panose="020B0803030501040103" pitchFamily="34" charset="0"/>
      <p:regular r:id="rId62"/>
      <p:bold r:id="rId63"/>
    </p:embeddedFont>
    <p:embeddedFont>
      <p:font typeface="Canva Sans Bold Italics" panose="020B0803030501040103" pitchFamily="34" charset="0"/>
      <p:regular r:id="rId64"/>
      <p:bold r:id="rId65"/>
      <p:italic r:id="rId66"/>
      <p:boldItalic r:id="rId67"/>
    </p:embeddedFont>
    <p:embeddedFont>
      <p:font typeface="Canva Sans Italics" panose="020B0503030501040103" pitchFamily="34" charset="0"/>
      <p:regular r:id="rId68"/>
      <p:italic r:id="rId69"/>
    </p:embeddedFont>
    <p:embeddedFont>
      <p:font typeface="Helvetica World Bold" pitchFamily="2" charset="0"/>
      <p:regular r:id="rId70"/>
    </p:embeddedFont>
    <p:embeddedFont>
      <p:font typeface="Impact" panose="020B0806030902050204" pitchFamily="34" charset="0"/>
      <p:regular r:id="rId71"/>
    </p:embeddedFont>
    <p:embeddedFont>
      <p:font typeface="Nunito Sans Expanded" pitchFamily="2" charset="77"/>
      <p:regular r:id="rId72"/>
    </p:embeddedFont>
    <p:embeddedFont>
      <p:font typeface="Nunito Sans Expanded Bold" pitchFamily="2" charset="77"/>
      <p:regular r:id="rId73"/>
      <p:bold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7" autoAdjust="0"/>
    <p:restoredTop sz="94619" autoAdjust="0"/>
  </p:normalViewPr>
  <p:slideViewPr>
    <p:cSldViewPr>
      <p:cViewPr varScale="1">
        <p:scale>
          <a:sx n="70" d="100"/>
          <a:sy n="70" d="100"/>
        </p:scale>
        <p:origin x="53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5.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Freeform 2"/>
          <p:cNvSpPr/>
          <p:nvPr/>
        </p:nvSpPr>
        <p:spPr>
          <a:xfrm>
            <a:off x="12690109" y="-85197"/>
            <a:ext cx="5597891" cy="11144738"/>
          </a:xfrm>
          <a:custGeom>
            <a:avLst/>
            <a:gdLst/>
            <a:ahLst/>
            <a:cxnLst/>
            <a:rect l="l" t="t" r="r" b="b"/>
            <a:pathLst>
              <a:path w="5597891" h="11144738">
                <a:moveTo>
                  <a:pt x="0" y="0"/>
                </a:moveTo>
                <a:lnTo>
                  <a:pt x="5597891" y="0"/>
                </a:lnTo>
                <a:lnTo>
                  <a:pt x="5597891" y="11144738"/>
                </a:lnTo>
                <a:lnTo>
                  <a:pt x="0" y="11144738"/>
                </a:lnTo>
                <a:lnTo>
                  <a:pt x="0" y="0"/>
                </a:lnTo>
                <a:close/>
              </a:path>
            </a:pathLst>
          </a:custGeom>
          <a:blipFill>
            <a:blip r:embed="rId2"/>
            <a:stretch>
              <a:fillRect l="-99997" r="-99997"/>
            </a:stretch>
          </a:blipFill>
        </p:spPr>
      </p:sp>
      <p:sp>
        <p:nvSpPr>
          <p:cNvPr id="3" name="Freeform 3"/>
          <p:cNvSpPr/>
          <p:nvPr/>
        </p:nvSpPr>
        <p:spPr>
          <a:xfrm>
            <a:off x="11432" y="0"/>
            <a:ext cx="5597891" cy="11144738"/>
          </a:xfrm>
          <a:custGeom>
            <a:avLst/>
            <a:gdLst/>
            <a:ahLst/>
            <a:cxnLst/>
            <a:rect l="l" t="t" r="r" b="b"/>
            <a:pathLst>
              <a:path w="5597891" h="11144738">
                <a:moveTo>
                  <a:pt x="0" y="0"/>
                </a:moveTo>
                <a:lnTo>
                  <a:pt x="5597891" y="0"/>
                </a:lnTo>
                <a:lnTo>
                  <a:pt x="5597891" y="11144738"/>
                </a:lnTo>
                <a:lnTo>
                  <a:pt x="0" y="11144738"/>
                </a:lnTo>
                <a:lnTo>
                  <a:pt x="0" y="0"/>
                </a:lnTo>
                <a:close/>
              </a:path>
            </a:pathLst>
          </a:custGeom>
          <a:blipFill>
            <a:blip r:embed="rId3"/>
            <a:stretch>
              <a:fillRect l="-127182" r="-127182"/>
            </a:stretch>
          </a:blipFill>
        </p:spPr>
      </p:sp>
      <p:sp>
        <p:nvSpPr>
          <p:cNvPr id="4" name="TextBox 4"/>
          <p:cNvSpPr txBox="1"/>
          <p:nvPr/>
        </p:nvSpPr>
        <p:spPr>
          <a:xfrm>
            <a:off x="458278" y="2239999"/>
            <a:ext cx="18073969" cy="4562467"/>
          </a:xfrm>
          <a:prstGeom prst="rect">
            <a:avLst/>
          </a:prstGeom>
        </p:spPr>
        <p:txBody>
          <a:bodyPr lIns="0" tIns="0" rIns="0" bIns="0" rtlCol="0" anchor="t">
            <a:spAutoFit/>
          </a:bodyPr>
          <a:lstStyle/>
          <a:p>
            <a:pPr algn="ctr">
              <a:lnSpc>
                <a:spcPts val="24497"/>
              </a:lnSpc>
            </a:pPr>
            <a:r>
              <a:rPr lang="en-US" sz="17498" dirty="0">
                <a:solidFill>
                  <a:srgbClr val="FFFFFF"/>
                </a:solidFill>
                <a:latin typeface="Impact"/>
                <a:ea typeface="Impact"/>
                <a:cs typeface="Impact"/>
                <a:sym typeface="Impact"/>
              </a:rPr>
              <a:t>BEYOND THE TOUR:</a:t>
            </a:r>
          </a:p>
          <a:p>
            <a:pPr algn="ctr">
              <a:lnSpc>
                <a:spcPts val="3500"/>
              </a:lnSpc>
            </a:pPr>
            <a:r>
              <a:rPr lang="en-US" sz="7000" dirty="0">
                <a:solidFill>
                  <a:srgbClr val="FFFFFF"/>
                </a:solidFill>
                <a:latin typeface="Impact"/>
                <a:ea typeface="Impact"/>
                <a:cs typeface="Impact"/>
                <a:sym typeface="Impact"/>
              </a:rPr>
              <a:t>BUILDING TRUST BY REIMAGINING PUBLIC</a:t>
            </a:r>
          </a:p>
          <a:p>
            <a:pPr algn="ctr">
              <a:lnSpc>
                <a:spcPts val="3500"/>
              </a:lnSpc>
            </a:pPr>
            <a:endParaRPr lang="en-US" sz="7000" dirty="0">
              <a:solidFill>
                <a:srgbClr val="FFFFFF"/>
              </a:solidFill>
              <a:latin typeface="Impact"/>
              <a:ea typeface="Impact"/>
              <a:cs typeface="Impact"/>
              <a:sym typeface="Impact"/>
            </a:endParaRPr>
          </a:p>
          <a:p>
            <a:pPr algn="ctr">
              <a:lnSpc>
                <a:spcPts val="3500"/>
              </a:lnSpc>
            </a:pPr>
            <a:r>
              <a:rPr lang="en-US" sz="7000" dirty="0">
                <a:solidFill>
                  <a:srgbClr val="FFFFFF"/>
                </a:solidFill>
                <a:latin typeface="Impact"/>
                <a:ea typeface="Impact"/>
                <a:cs typeface="Impact"/>
                <a:sym typeface="Impact"/>
              </a:rPr>
              <a:t> PROGRAMMING</a:t>
            </a:r>
          </a:p>
        </p:txBody>
      </p:sp>
      <p:sp>
        <p:nvSpPr>
          <p:cNvPr id="5" name="TextBox 5"/>
          <p:cNvSpPr txBox="1"/>
          <p:nvPr/>
        </p:nvSpPr>
        <p:spPr>
          <a:xfrm>
            <a:off x="8001094" y="942975"/>
            <a:ext cx="2285813" cy="294000"/>
          </a:xfrm>
          <a:prstGeom prst="rect">
            <a:avLst/>
          </a:prstGeom>
        </p:spPr>
        <p:txBody>
          <a:bodyPr lIns="0" tIns="0" rIns="0" bIns="0" rtlCol="0" anchor="t">
            <a:spAutoFit/>
          </a:bodyPr>
          <a:lstStyle/>
          <a:p>
            <a:pPr marL="0" lvl="0" indent="0" algn="ctr">
              <a:lnSpc>
                <a:spcPts val="2418"/>
              </a:lnSpc>
              <a:spcBef>
                <a:spcPct val="0"/>
              </a:spcBef>
            </a:pPr>
            <a:r>
              <a:rPr lang="en-US" sz="1381" b="1" spc="82">
                <a:solidFill>
                  <a:srgbClr val="000000"/>
                </a:solidFill>
                <a:latin typeface="Nunito Sans Expanded Bold"/>
                <a:ea typeface="Nunito Sans Expanded Bold"/>
                <a:cs typeface="Nunito Sans Expanded Bold"/>
                <a:sym typeface="Nunito Sans Expanded Bold"/>
              </a:rPr>
              <a:t>MAY </a:t>
            </a:r>
            <a:r>
              <a:rPr lang="en-US" sz="1381" b="1" u="none" strike="noStrike" spc="82">
                <a:solidFill>
                  <a:srgbClr val="000000"/>
                </a:solidFill>
                <a:latin typeface="Nunito Sans Expanded Bold"/>
                <a:ea typeface="Nunito Sans Expanded Bold"/>
                <a:cs typeface="Nunito Sans Expanded Bold"/>
                <a:sym typeface="Nunito Sans Expanded Bold"/>
              </a:rPr>
              <a:t>2025</a:t>
            </a:r>
          </a:p>
        </p:txBody>
      </p:sp>
      <p:sp>
        <p:nvSpPr>
          <p:cNvPr id="6" name="TextBox 6"/>
          <p:cNvSpPr txBox="1"/>
          <p:nvPr/>
        </p:nvSpPr>
        <p:spPr>
          <a:xfrm>
            <a:off x="6311445" y="140133"/>
            <a:ext cx="5676542" cy="598800"/>
          </a:xfrm>
          <a:prstGeom prst="rect">
            <a:avLst/>
          </a:prstGeom>
        </p:spPr>
        <p:txBody>
          <a:bodyPr lIns="0" tIns="0" rIns="0" bIns="0" rtlCol="0" anchor="t">
            <a:spAutoFit/>
          </a:bodyPr>
          <a:lstStyle/>
          <a:p>
            <a:pPr algn="ctr">
              <a:lnSpc>
                <a:spcPts val="2418"/>
              </a:lnSpc>
            </a:pPr>
            <a:r>
              <a:rPr lang="en-US" sz="1381" b="1" spc="82">
                <a:solidFill>
                  <a:srgbClr val="000000"/>
                </a:solidFill>
                <a:latin typeface="Nunito Sans Expanded Bold"/>
                <a:ea typeface="Nunito Sans Expanded Bold"/>
                <a:cs typeface="Nunito Sans Expanded Bold"/>
                <a:sym typeface="Nunito Sans Expanded Bold"/>
              </a:rPr>
              <a:t>AMERICAN ALLIANCE OF MUSEUMS, </a:t>
            </a:r>
          </a:p>
          <a:p>
            <a:pPr algn="ctr">
              <a:lnSpc>
                <a:spcPts val="2418"/>
              </a:lnSpc>
              <a:spcBef>
                <a:spcPct val="0"/>
              </a:spcBef>
            </a:pPr>
            <a:r>
              <a:rPr lang="en-US" sz="1381" b="1" spc="82">
                <a:solidFill>
                  <a:srgbClr val="000000"/>
                </a:solidFill>
                <a:latin typeface="Nunito Sans Expanded Bold"/>
                <a:ea typeface="Nunito Sans Expanded Bold"/>
                <a:cs typeface="Nunito Sans Expanded Bold"/>
                <a:sym typeface="Nunito Sans Expanded Bold"/>
              </a:rPr>
              <a:t>LOS ANGELES</a:t>
            </a:r>
          </a:p>
        </p:txBody>
      </p:sp>
      <p:sp>
        <p:nvSpPr>
          <p:cNvPr id="7" name="TextBox 7"/>
          <p:cNvSpPr txBox="1"/>
          <p:nvPr/>
        </p:nvSpPr>
        <p:spPr>
          <a:xfrm>
            <a:off x="4388708" y="8878701"/>
            <a:ext cx="9724614" cy="1101141"/>
          </a:xfrm>
          <a:prstGeom prst="rect">
            <a:avLst/>
          </a:prstGeom>
        </p:spPr>
        <p:txBody>
          <a:bodyPr lIns="0" tIns="0" rIns="0" bIns="0" rtlCol="0" anchor="t">
            <a:spAutoFit/>
          </a:bodyPr>
          <a:lstStyle/>
          <a:p>
            <a:pPr algn="ctr">
              <a:lnSpc>
                <a:spcPts val="2773"/>
              </a:lnSpc>
            </a:pPr>
            <a:r>
              <a:rPr lang="en-US" sz="1848" b="1" spc="18">
                <a:solidFill>
                  <a:srgbClr val="FFFFFF"/>
                </a:solidFill>
                <a:latin typeface="Helvetica World Bold"/>
                <a:ea typeface="Helvetica World Bold"/>
                <a:cs typeface="Helvetica World Bold"/>
                <a:sym typeface="Helvetica World Bold"/>
              </a:rPr>
              <a:t>LILIT SADOYAN, J. PAUL GETTY MUSEUM, LOS ANGELES, CA</a:t>
            </a:r>
          </a:p>
          <a:p>
            <a:pPr algn="ctr">
              <a:lnSpc>
                <a:spcPts val="2773"/>
              </a:lnSpc>
            </a:pPr>
            <a:r>
              <a:rPr lang="en-US" sz="1848" b="1" spc="18">
                <a:solidFill>
                  <a:srgbClr val="FFFFFF"/>
                </a:solidFill>
                <a:latin typeface="Helvetica World Bold"/>
                <a:ea typeface="Helvetica World Bold"/>
                <a:cs typeface="Helvetica World Bold"/>
                <a:sym typeface="Helvetica World Bold"/>
              </a:rPr>
              <a:t>AMES MORTON-WINTER, THE RINGLING MUSEUM OF ART, SARASOTA, FL</a:t>
            </a:r>
          </a:p>
          <a:p>
            <a:pPr algn="ctr">
              <a:lnSpc>
                <a:spcPts val="2773"/>
              </a:lnSpc>
            </a:pPr>
            <a:r>
              <a:rPr lang="en-US" sz="1848" b="1" spc="18">
                <a:solidFill>
                  <a:srgbClr val="FFFFFF"/>
                </a:solidFill>
                <a:latin typeface="Helvetica World Bold"/>
                <a:ea typeface="Helvetica World Bold"/>
                <a:cs typeface="Helvetica World Bold"/>
                <a:sym typeface="Helvetica World Bold"/>
              </a:rPr>
              <a:t>KATIE NICKEL, THE RINGLING MUSEUM OF ART, SARASOTA, FL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8076955" y="4000500"/>
            <a:ext cx="9691467" cy="5327988"/>
          </a:xfrm>
          <a:custGeom>
            <a:avLst/>
            <a:gdLst/>
            <a:ahLst/>
            <a:cxnLst/>
            <a:rect l="l" t="t" r="r" b="b"/>
            <a:pathLst>
              <a:path w="10453467" h="5879016">
                <a:moveTo>
                  <a:pt x="0" y="0"/>
                </a:moveTo>
                <a:lnTo>
                  <a:pt x="10453467" y="0"/>
                </a:lnTo>
                <a:lnTo>
                  <a:pt x="10453467" y="5879016"/>
                </a:lnTo>
                <a:lnTo>
                  <a:pt x="0" y="5879016"/>
                </a:lnTo>
                <a:lnTo>
                  <a:pt x="0" y="0"/>
                </a:lnTo>
                <a:close/>
              </a:path>
            </a:pathLst>
          </a:custGeom>
          <a:blipFill>
            <a:blip r:embed="rId2"/>
            <a:stretch>
              <a:fillRect/>
            </a:stretch>
          </a:blipFill>
        </p:spPr>
        <p:txBody>
          <a:bodyPr/>
          <a:lstStyle/>
          <a:p>
            <a:endParaRPr lang="en-US" dirty="0"/>
          </a:p>
        </p:txBody>
      </p:sp>
      <p:sp>
        <p:nvSpPr>
          <p:cNvPr id="3" name="TextBox 3"/>
          <p:cNvSpPr txBox="1"/>
          <p:nvPr/>
        </p:nvSpPr>
        <p:spPr>
          <a:xfrm>
            <a:off x="1028700" y="732952"/>
            <a:ext cx="12724558" cy="2403069"/>
          </a:xfrm>
          <a:prstGeom prst="rect">
            <a:avLst/>
          </a:prstGeom>
        </p:spPr>
        <p:txBody>
          <a:bodyPr lIns="0" tIns="0" rIns="0" bIns="0" rtlCol="0" anchor="t">
            <a:spAutoFit/>
          </a:bodyPr>
          <a:lstStyle/>
          <a:p>
            <a:pPr algn="l">
              <a:lnSpc>
                <a:spcPts val="8299"/>
              </a:lnSpc>
            </a:pPr>
            <a:r>
              <a:rPr lang="en-US" sz="9999">
                <a:solidFill>
                  <a:srgbClr val="5271FF"/>
                </a:solidFill>
                <a:latin typeface="Impact"/>
                <a:ea typeface="Impact"/>
                <a:cs typeface="Impact"/>
                <a:sym typeface="Impact"/>
              </a:rPr>
              <a:t>ART IMPACT: MINDFULNESS </a:t>
            </a:r>
          </a:p>
          <a:p>
            <a:pPr marL="0" lvl="0" indent="0" algn="l">
              <a:lnSpc>
                <a:spcPts val="8285"/>
              </a:lnSpc>
            </a:pPr>
            <a:r>
              <a:rPr lang="en-US" sz="9982">
                <a:solidFill>
                  <a:srgbClr val="5271FF"/>
                </a:solidFill>
                <a:latin typeface="Impact"/>
                <a:ea typeface="Impact"/>
                <a:cs typeface="Impact"/>
                <a:sym typeface="Impact"/>
              </a:rPr>
              <a:t>GETTY MUSEUM</a:t>
            </a:r>
          </a:p>
        </p:txBody>
      </p:sp>
      <p:sp>
        <p:nvSpPr>
          <p:cNvPr id="4" name="TextBox 4"/>
          <p:cNvSpPr txBox="1"/>
          <p:nvPr/>
        </p:nvSpPr>
        <p:spPr>
          <a:xfrm>
            <a:off x="423021" y="3146440"/>
            <a:ext cx="7401987" cy="6016006"/>
          </a:xfrm>
          <a:prstGeom prst="rect">
            <a:avLst/>
          </a:prstGeom>
        </p:spPr>
        <p:txBody>
          <a:bodyPr lIns="0" tIns="0" rIns="0" bIns="0" rtlCol="0" anchor="t">
            <a:spAutoFit/>
          </a:bodyPr>
          <a:lstStyle/>
          <a:p>
            <a:pPr marL="1053322" lvl="1" indent="-526661" algn="l">
              <a:lnSpc>
                <a:spcPts val="6830"/>
              </a:lnSpc>
              <a:buFont typeface="Arial"/>
              <a:buChar char="•"/>
            </a:pPr>
            <a:endParaRPr lang="en-US" sz="4878" b="1" dirty="0">
              <a:solidFill>
                <a:srgbClr val="EFEEED"/>
              </a:solidFill>
              <a:latin typeface="Impact"/>
              <a:ea typeface="Impact"/>
              <a:cs typeface="Impact"/>
              <a:sym typeface="Impact"/>
            </a:endParaRPr>
          </a:p>
          <a:p>
            <a:pPr marL="1053322" lvl="1" indent="-526661" algn="l">
              <a:lnSpc>
                <a:spcPts val="6830"/>
              </a:lnSpc>
              <a:buFont typeface="Arial"/>
              <a:buChar char="•"/>
            </a:pPr>
            <a:r>
              <a:rPr lang="en-US" sz="4878" b="1" dirty="0">
                <a:solidFill>
                  <a:srgbClr val="EFEEED"/>
                </a:solidFill>
                <a:latin typeface="Impact"/>
                <a:ea typeface="Impact"/>
                <a:cs typeface="Impact"/>
                <a:sym typeface="Impact"/>
              </a:rPr>
              <a:t>GETTY X ARTWORXLA</a:t>
            </a:r>
          </a:p>
          <a:p>
            <a:pPr marL="1053322" lvl="1" indent="-526661" algn="l">
              <a:lnSpc>
                <a:spcPts val="6830"/>
              </a:lnSpc>
              <a:buFont typeface="Arial"/>
              <a:buChar char="•"/>
            </a:pPr>
            <a:r>
              <a:rPr lang="en-US" sz="4878" b="1" dirty="0">
                <a:solidFill>
                  <a:srgbClr val="EFEEED"/>
                </a:solidFill>
                <a:latin typeface="Impact"/>
                <a:ea typeface="Impact"/>
                <a:cs typeface="Impact"/>
                <a:sym typeface="Impact"/>
              </a:rPr>
              <a:t>PILOT PROGRAM FOR TEENS</a:t>
            </a:r>
          </a:p>
          <a:p>
            <a:pPr marL="1053322" lvl="1" indent="-526661" algn="l">
              <a:lnSpc>
                <a:spcPts val="6830"/>
              </a:lnSpc>
              <a:buFont typeface="Arial"/>
              <a:buChar char="•"/>
            </a:pPr>
            <a:r>
              <a:rPr lang="en-US" sz="4878" b="1" dirty="0">
                <a:solidFill>
                  <a:srgbClr val="EFEEED"/>
                </a:solidFill>
                <a:latin typeface="Impact"/>
                <a:ea typeface="Impact"/>
                <a:cs typeface="Impact"/>
                <a:sym typeface="Impact"/>
              </a:rPr>
              <a:t>12 ARTWORXLA INTERNS</a:t>
            </a:r>
          </a:p>
          <a:p>
            <a:pPr marL="1053322" lvl="1" indent="-526661" algn="l">
              <a:lnSpc>
                <a:spcPts val="6830"/>
              </a:lnSpc>
              <a:buFont typeface="Arial"/>
              <a:buChar char="•"/>
            </a:pPr>
            <a:r>
              <a:rPr lang="en-US" sz="4878" b="1" dirty="0">
                <a:solidFill>
                  <a:srgbClr val="EFEEED"/>
                </a:solidFill>
                <a:latin typeface="Impact"/>
                <a:ea typeface="Impact"/>
                <a:cs typeface="Impact"/>
                <a:sym typeface="Impact"/>
              </a:rPr>
              <a:t>8 SESSIONS: 1 PRE-VISIT,     6 ON-SITE, 1 POST-VISIT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028700" y="817532"/>
            <a:ext cx="12746575" cy="2403474"/>
          </a:xfrm>
          <a:prstGeom prst="rect">
            <a:avLst/>
          </a:prstGeom>
        </p:spPr>
        <p:txBody>
          <a:bodyPr lIns="0" tIns="0" rIns="0" bIns="0" rtlCol="0" anchor="t">
            <a:spAutoFit/>
          </a:bodyPr>
          <a:lstStyle/>
          <a:p>
            <a:pPr algn="l">
              <a:lnSpc>
                <a:spcPts val="8299"/>
              </a:lnSpc>
            </a:pPr>
            <a:r>
              <a:rPr lang="en-US" sz="9999" dirty="0">
                <a:solidFill>
                  <a:srgbClr val="5271FF"/>
                </a:solidFill>
                <a:latin typeface="Impact"/>
                <a:ea typeface="Impact"/>
                <a:cs typeface="Impact"/>
                <a:sym typeface="Impact"/>
              </a:rPr>
              <a:t>ART IMPACT: MINDFULNESS </a:t>
            </a:r>
          </a:p>
          <a:p>
            <a:pPr marL="0" lvl="0" indent="0" algn="l">
              <a:lnSpc>
                <a:spcPts val="8299"/>
              </a:lnSpc>
            </a:pPr>
            <a:r>
              <a:rPr lang="en-US" sz="9999" dirty="0">
                <a:solidFill>
                  <a:srgbClr val="5271FF"/>
                </a:solidFill>
                <a:latin typeface="Impact"/>
                <a:ea typeface="Impact"/>
                <a:cs typeface="Impact"/>
                <a:sym typeface="Impact"/>
              </a:rPr>
              <a:t>GETTY MUSEUM</a:t>
            </a:r>
          </a:p>
        </p:txBody>
      </p:sp>
      <p:sp>
        <p:nvSpPr>
          <p:cNvPr id="3" name="TextBox 3"/>
          <p:cNvSpPr txBox="1"/>
          <p:nvPr/>
        </p:nvSpPr>
        <p:spPr>
          <a:xfrm>
            <a:off x="1028700" y="3049556"/>
            <a:ext cx="6275454" cy="7052828"/>
          </a:xfrm>
          <a:prstGeom prst="rect">
            <a:avLst/>
          </a:prstGeom>
        </p:spPr>
        <p:txBody>
          <a:bodyPr lIns="0" tIns="0" rIns="0" bIns="0" rtlCol="0" anchor="t">
            <a:spAutoFit/>
          </a:bodyPr>
          <a:lstStyle/>
          <a:p>
            <a:pPr algn="l">
              <a:lnSpc>
                <a:spcPts val="6160"/>
              </a:lnSpc>
            </a:pPr>
            <a:endParaRPr lang="en-US" sz="4400" b="1" u="sng" dirty="0">
              <a:solidFill>
                <a:srgbClr val="EFEEED"/>
              </a:solidFill>
              <a:latin typeface="Impact"/>
              <a:ea typeface="Impact"/>
              <a:cs typeface="Impact"/>
              <a:sym typeface="Impact"/>
            </a:endParaRPr>
          </a:p>
          <a:p>
            <a:pPr algn="l">
              <a:lnSpc>
                <a:spcPts val="6160"/>
              </a:lnSpc>
            </a:pPr>
            <a:r>
              <a:rPr lang="en-US" sz="3600" b="1" u="sng" dirty="0">
                <a:solidFill>
                  <a:srgbClr val="EFEEED"/>
                </a:solidFill>
                <a:latin typeface="Impact"/>
                <a:ea typeface="Impact"/>
                <a:cs typeface="Impact"/>
                <a:sym typeface="Impact"/>
              </a:rPr>
              <a:t>SESSION STRUCTURE</a:t>
            </a:r>
          </a:p>
          <a:p>
            <a:pPr marL="949969" lvl="1" indent="-474984" algn="l">
              <a:lnSpc>
                <a:spcPts val="6160"/>
              </a:lnSpc>
              <a:buFont typeface="Arial"/>
              <a:buChar char="•"/>
            </a:pPr>
            <a:r>
              <a:rPr lang="en-US" sz="3600" b="1" dirty="0">
                <a:solidFill>
                  <a:srgbClr val="EFEEED"/>
                </a:solidFill>
                <a:latin typeface="Impact"/>
                <a:ea typeface="Impact"/>
                <a:cs typeface="Impact"/>
                <a:sym typeface="Impact"/>
              </a:rPr>
              <a:t>ARRIVAL AT 9AM</a:t>
            </a:r>
          </a:p>
          <a:p>
            <a:pPr marL="949969" lvl="1" indent="-474984" algn="l">
              <a:lnSpc>
                <a:spcPts val="6160"/>
              </a:lnSpc>
              <a:buFont typeface="Arial"/>
              <a:buChar char="•"/>
            </a:pPr>
            <a:r>
              <a:rPr lang="en-US" sz="3600" b="1" dirty="0">
                <a:solidFill>
                  <a:srgbClr val="EFEEED"/>
                </a:solidFill>
                <a:latin typeface="Impact"/>
                <a:ea typeface="Impact"/>
                <a:cs typeface="Impact"/>
                <a:sym typeface="Impact"/>
              </a:rPr>
              <a:t>QUIET GALLERY TIME BEFORE 10AM (NO PUBLIC)</a:t>
            </a:r>
          </a:p>
          <a:p>
            <a:pPr marL="949969" lvl="1" indent="-474984" algn="l">
              <a:lnSpc>
                <a:spcPts val="6160"/>
              </a:lnSpc>
              <a:buFont typeface="Arial"/>
              <a:buChar char="•"/>
            </a:pPr>
            <a:r>
              <a:rPr lang="en-US" sz="3600" b="1" dirty="0">
                <a:solidFill>
                  <a:srgbClr val="EFEEED"/>
                </a:solidFill>
                <a:latin typeface="Impact"/>
                <a:ea typeface="Impact"/>
                <a:cs typeface="Impact"/>
                <a:sym typeface="Impact"/>
              </a:rPr>
              <a:t>INDEPENDENT GALLERY EXPLORATION</a:t>
            </a:r>
          </a:p>
          <a:p>
            <a:pPr marL="949969" lvl="1" indent="-474984" algn="l">
              <a:lnSpc>
                <a:spcPts val="6160"/>
              </a:lnSpc>
              <a:buFont typeface="Arial"/>
              <a:buChar char="•"/>
            </a:pPr>
            <a:r>
              <a:rPr lang="en-US" sz="3600" b="1" dirty="0">
                <a:solidFill>
                  <a:srgbClr val="EFEEED"/>
                </a:solidFill>
                <a:latin typeface="Impact"/>
                <a:ea typeface="Impact"/>
                <a:cs typeface="Impact"/>
                <a:sym typeface="Impact"/>
              </a:rPr>
              <a:t>LUNCH TOGETHER</a:t>
            </a:r>
          </a:p>
          <a:p>
            <a:pPr marL="949969" lvl="1" indent="-474984" algn="l">
              <a:lnSpc>
                <a:spcPts val="6160"/>
              </a:lnSpc>
              <a:buFont typeface="Arial"/>
              <a:buChar char="•"/>
            </a:pPr>
            <a:r>
              <a:rPr lang="en-US" sz="3600" b="1" dirty="0">
                <a:solidFill>
                  <a:srgbClr val="EFEEED"/>
                </a:solidFill>
                <a:latin typeface="Impact"/>
                <a:ea typeface="Impact"/>
                <a:cs typeface="Impact"/>
                <a:sym typeface="Impact"/>
              </a:rPr>
              <a:t>REFLECTION</a:t>
            </a:r>
          </a:p>
        </p:txBody>
      </p:sp>
      <p:sp>
        <p:nvSpPr>
          <p:cNvPr id="4" name="Freeform 4"/>
          <p:cNvSpPr/>
          <p:nvPr/>
        </p:nvSpPr>
        <p:spPr>
          <a:xfrm>
            <a:off x="7401987" y="3924300"/>
            <a:ext cx="10583538" cy="5953230"/>
          </a:xfrm>
          <a:custGeom>
            <a:avLst/>
            <a:gdLst/>
            <a:ahLst/>
            <a:cxnLst/>
            <a:rect l="l" t="t" r="r" b="b"/>
            <a:pathLst>
              <a:path w="10583538" h="5953230">
                <a:moveTo>
                  <a:pt x="0" y="0"/>
                </a:moveTo>
                <a:lnTo>
                  <a:pt x="10583538" y="0"/>
                </a:lnTo>
                <a:lnTo>
                  <a:pt x="10583538" y="5953230"/>
                </a:lnTo>
                <a:lnTo>
                  <a:pt x="0" y="5953230"/>
                </a:lnTo>
                <a:lnTo>
                  <a:pt x="0" y="0"/>
                </a:lnTo>
                <a:close/>
              </a:path>
            </a:pathLst>
          </a:custGeom>
          <a:blipFill>
            <a:blip r:embed="rId2"/>
            <a:stretch>
              <a:fillRect/>
            </a:stretch>
          </a:blipFill>
        </p:spPr>
        <p:txBody>
          <a:bodyPr/>
          <a:lstStyle/>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317950" y="0"/>
            <a:ext cx="13715998" cy="10287000"/>
          </a:xfrm>
          <a:custGeom>
            <a:avLst/>
            <a:gdLst/>
            <a:ahLst/>
            <a:cxnLst/>
            <a:rect l="l" t="t" r="r" b="b"/>
            <a:pathLst>
              <a:path w="13715998" h="10287000">
                <a:moveTo>
                  <a:pt x="0" y="0"/>
                </a:moveTo>
                <a:lnTo>
                  <a:pt x="13715998" y="0"/>
                </a:lnTo>
                <a:lnTo>
                  <a:pt x="13715998" y="10287000"/>
                </a:lnTo>
                <a:lnTo>
                  <a:pt x="0" y="10287000"/>
                </a:lnTo>
                <a:lnTo>
                  <a:pt x="0" y="0"/>
                </a:lnTo>
                <a:close/>
              </a:path>
            </a:pathLst>
          </a:custGeom>
          <a:blipFill>
            <a:blip r:embed="rId2"/>
            <a:stretch>
              <a:fillRect/>
            </a:stretch>
          </a:blipFill>
        </p:spPr>
      </p:sp>
      <p:grpSp>
        <p:nvGrpSpPr>
          <p:cNvPr id="3" name="Group 3"/>
          <p:cNvGrpSpPr/>
          <p:nvPr/>
        </p:nvGrpSpPr>
        <p:grpSpPr>
          <a:xfrm>
            <a:off x="15311819" y="7729200"/>
            <a:ext cx="2976181" cy="2557800"/>
            <a:chOff x="0" y="0"/>
            <a:chExt cx="3968241" cy="3410400"/>
          </a:xfrm>
        </p:grpSpPr>
        <p:sp>
          <p:nvSpPr>
            <p:cNvPr id="4" name="Freeform 4"/>
            <p:cNvSpPr/>
            <p:nvPr/>
          </p:nvSpPr>
          <p:spPr>
            <a:xfrm>
              <a:off x="0" y="0"/>
              <a:ext cx="3968241" cy="3410400"/>
            </a:xfrm>
            <a:custGeom>
              <a:avLst/>
              <a:gdLst/>
              <a:ahLst/>
              <a:cxnLst/>
              <a:rect l="l" t="t" r="r" b="b"/>
              <a:pathLst>
                <a:path w="3968241" h="3410400">
                  <a:moveTo>
                    <a:pt x="0" y="0"/>
                  </a:moveTo>
                  <a:lnTo>
                    <a:pt x="3968241" y="0"/>
                  </a:lnTo>
                  <a:lnTo>
                    <a:pt x="3968241" y="3410400"/>
                  </a:lnTo>
                  <a:lnTo>
                    <a:pt x="0" y="3410400"/>
                  </a:lnTo>
                  <a:close/>
                </a:path>
              </a:pathLst>
            </a:custGeom>
            <a:solidFill>
              <a:srgbClr val="5271FF">
                <a:alpha val="0"/>
              </a:srgbClr>
            </a:solidFill>
          </p:spPr>
        </p:sp>
        <p:sp>
          <p:nvSpPr>
            <p:cNvPr id="5" name="TextBox 5"/>
            <p:cNvSpPr txBox="1"/>
            <p:nvPr/>
          </p:nvSpPr>
          <p:spPr>
            <a:xfrm>
              <a:off x="0" y="-38100"/>
              <a:ext cx="3968241" cy="3448500"/>
            </a:xfrm>
            <a:prstGeom prst="rect">
              <a:avLst/>
            </a:prstGeom>
          </p:spPr>
          <p:txBody>
            <a:bodyPr lIns="0" tIns="0" rIns="0" bIns="0" rtlCol="0" anchor="t"/>
            <a:lstStyle/>
            <a:p>
              <a:pPr algn="l">
                <a:lnSpc>
                  <a:spcPts val="3974"/>
                </a:lnSpc>
              </a:pPr>
              <a:r>
                <a:rPr lang="en-US" sz="3600">
                  <a:solidFill>
                    <a:srgbClr val="5271FF"/>
                  </a:solidFill>
                  <a:latin typeface="Arial"/>
                  <a:ea typeface="Arial"/>
                  <a:cs typeface="Arial"/>
                  <a:sym typeface="Arial"/>
                </a:rPr>
                <a:t>Session 2 Vincent      van Gogh, </a:t>
              </a:r>
            </a:p>
            <a:p>
              <a:pPr algn="l">
                <a:lnSpc>
                  <a:spcPts val="3974"/>
                </a:lnSpc>
              </a:pPr>
              <a:r>
                <a:rPr lang="en-US" sz="3600" i="1">
                  <a:solidFill>
                    <a:srgbClr val="5271FF"/>
                  </a:solidFill>
                  <a:latin typeface="Arial Italics"/>
                  <a:ea typeface="Arial Italics"/>
                  <a:cs typeface="Arial Italics"/>
                  <a:sym typeface="Arial Italics"/>
                </a:rPr>
                <a:t>Irises</a:t>
              </a:r>
              <a:r>
                <a:rPr lang="en-US" sz="3600">
                  <a:solidFill>
                    <a:srgbClr val="5271FF"/>
                  </a:solidFill>
                  <a:latin typeface="Arial"/>
                  <a:ea typeface="Arial"/>
                  <a:cs typeface="Arial"/>
                  <a:sym typeface="Arial"/>
                </a:rPr>
                <a:t>, 1889</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66950" y="152400"/>
            <a:ext cx="8824646" cy="4686300"/>
          </a:xfrm>
          <a:custGeom>
            <a:avLst/>
            <a:gdLst/>
            <a:ahLst/>
            <a:cxnLst/>
            <a:rect l="l" t="t" r="r" b="b"/>
            <a:pathLst>
              <a:path w="8824646" h="4686300">
                <a:moveTo>
                  <a:pt x="0" y="0"/>
                </a:moveTo>
                <a:lnTo>
                  <a:pt x="8824646" y="0"/>
                </a:lnTo>
                <a:lnTo>
                  <a:pt x="8824646" y="4686300"/>
                </a:lnTo>
                <a:lnTo>
                  <a:pt x="0" y="4686300"/>
                </a:lnTo>
                <a:lnTo>
                  <a:pt x="0" y="0"/>
                </a:lnTo>
                <a:close/>
              </a:path>
            </a:pathLst>
          </a:custGeom>
          <a:blipFill>
            <a:blip r:embed="rId2"/>
            <a:stretch>
              <a:fillRect t="-28888" r="-4" b="-12348"/>
            </a:stretch>
          </a:blipFill>
        </p:spPr>
      </p:sp>
      <p:sp>
        <p:nvSpPr>
          <p:cNvPr id="3" name="Freeform 3"/>
          <p:cNvSpPr/>
          <p:nvPr/>
        </p:nvSpPr>
        <p:spPr>
          <a:xfrm>
            <a:off x="9144000" y="1013256"/>
            <a:ext cx="8991602" cy="6987746"/>
          </a:xfrm>
          <a:custGeom>
            <a:avLst/>
            <a:gdLst/>
            <a:ahLst/>
            <a:cxnLst/>
            <a:rect l="l" t="t" r="r" b="b"/>
            <a:pathLst>
              <a:path w="8991602" h="6987746">
                <a:moveTo>
                  <a:pt x="0" y="0"/>
                </a:moveTo>
                <a:lnTo>
                  <a:pt x="8991602" y="0"/>
                </a:lnTo>
                <a:lnTo>
                  <a:pt x="8991602" y="6987746"/>
                </a:lnTo>
                <a:lnTo>
                  <a:pt x="0" y="6987746"/>
                </a:lnTo>
                <a:lnTo>
                  <a:pt x="0" y="0"/>
                </a:lnTo>
                <a:close/>
              </a:path>
            </a:pathLst>
          </a:custGeom>
          <a:blipFill>
            <a:blip r:embed="rId3"/>
            <a:stretch>
              <a:fillRect l="-3610" r="-8"/>
            </a:stretch>
          </a:blipFill>
        </p:spPr>
      </p:sp>
      <p:sp>
        <p:nvSpPr>
          <p:cNvPr id="4" name="Freeform 4"/>
          <p:cNvSpPr/>
          <p:nvPr/>
        </p:nvSpPr>
        <p:spPr>
          <a:xfrm>
            <a:off x="166950" y="5027420"/>
            <a:ext cx="8824646" cy="5107180"/>
          </a:xfrm>
          <a:custGeom>
            <a:avLst/>
            <a:gdLst/>
            <a:ahLst/>
            <a:cxnLst/>
            <a:rect l="l" t="t" r="r" b="b"/>
            <a:pathLst>
              <a:path w="8824646" h="5107180">
                <a:moveTo>
                  <a:pt x="0" y="0"/>
                </a:moveTo>
                <a:lnTo>
                  <a:pt x="8824646" y="0"/>
                </a:lnTo>
                <a:lnTo>
                  <a:pt x="8824646" y="5107180"/>
                </a:lnTo>
                <a:lnTo>
                  <a:pt x="0" y="5107180"/>
                </a:lnTo>
                <a:lnTo>
                  <a:pt x="0" y="0"/>
                </a:lnTo>
                <a:close/>
              </a:path>
            </a:pathLst>
          </a:custGeom>
          <a:blipFill>
            <a:blip r:embed="rId4"/>
            <a:stretch>
              <a:fillRect t="-19300" b="-10291"/>
            </a:stretch>
          </a:blipFill>
        </p:spPr>
      </p:sp>
      <p:sp>
        <p:nvSpPr>
          <p:cNvPr id="5" name="Freeform 5"/>
          <p:cNvSpPr/>
          <p:nvPr/>
        </p:nvSpPr>
        <p:spPr>
          <a:xfrm>
            <a:off x="18287992" y="0"/>
            <a:ext cx="7082516" cy="10286998"/>
          </a:xfrm>
          <a:custGeom>
            <a:avLst/>
            <a:gdLst/>
            <a:ahLst/>
            <a:cxnLst/>
            <a:rect l="l" t="t" r="r" b="b"/>
            <a:pathLst>
              <a:path w="7082516" h="10286998">
                <a:moveTo>
                  <a:pt x="0" y="0"/>
                </a:moveTo>
                <a:lnTo>
                  <a:pt x="7082516" y="0"/>
                </a:lnTo>
                <a:lnTo>
                  <a:pt x="7082516" y="10286998"/>
                </a:lnTo>
                <a:lnTo>
                  <a:pt x="0" y="10286998"/>
                </a:lnTo>
                <a:lnTo>
                  <a:pt x="0" y="0"/>
                </a:lnTo>
                <a:close/>
              </a:path>
            </a:pathLst>
          </a:custGeom>
          <a:blipFill>
            <a:blip r:embed="rId5"/>
            <a:stretch>
              <a:fillRect/>
            </a:stretch>
          </a:blipFill>
        </p:spPr>
      </p:sp>
      <p:grpSp>
        <p:nvGrpSpPr>
          <p:cNvPr id="6" name="Group 6"/>
          <p:cNvGrpSpPr/>
          <p:nvPr/>
        </p:nvGrpSpPr>
        <p:grpSpPr>
          <a:xfrm>
            <a:off x="9144002" y="8292236"/>
            <a:ext cx="8991600" cy="1994762"/>
            <a:chOff x="0" y="0"/>
            <a:chExt cx="11988800" cy="2659682"/>
          </a:xfrm>
        </p:grpSpPr>
        <p:sp>
          <p:nvSpPr>
            <p:cNvPr id="7" name="Freeform 7"/>
            <p:cNvSpPr/>
            <p:nvPr/>
          </p:nvSpPr>
          <p:spPr>
            <a:xfrm>
              <a:off x="0" y="0"/>
              <a:ext cx="11988800" cy="2659682"/>
            </a:xfrm>
            <a:custGeom>
              <a:avLst/>
              <a:gdLst/>
              <a:ahLst/>
              <a:cxnLst/>
              <a:rect l="l" t="t" r="r" b="b"/>
              <a:pathLst>
                <a:path w="11988800" h="2659682">
                  <a:moveTo>
                    <a:pt x="0" y="0"/>
                  </a:moveTo>
                  <a:lnTo>
                    <a:pt x="11988800" y="0"/>
                  </a:lnTo>
                  <a:lnTo>
                    <a:pt x="11988800" y="2659682"/>
                  </a:lnTo>
                  <a:lnTo>
                    <a:pt x="0" y="2659682"/>
                  </a:lnTo>
                  <a:close/>
                </a:path>
              </a:pathLst>
            </a:custGeom>
            <a:solidFill>
              <a:srgbClr val="000000">
                <a:alpha val="0"/>
              </a:srgbClr>
            </a:solidFill>
          </p:spPr>
        </p:sp>
        <p:sp>
          <p:nvSpPr>
            <p:cNvPr id="8" name="TextBox 8"/>
            <p:cNvSpPr txBox="1"/>
            <p:nvPr/>
          </p:nvSpPr>
          <p:spPr>
            <a:xfrm>
              <a:off x="0" y="-133350"/>
              <a:ext cx="11988800" cy="2793032"/>
            </a:xfrm>
            <a:prstGeom prst="rect">
              <a:avLst/>
            </a:prstGeom>
          </p:spPr>
          <p:txBody>
            <a:bodyPr lIns="0" tIns="0" rIns="0" bIns="0" rtlCol="0" anchor="t"/>
            <a:lstStyle/>
            <a:p>
              <a:pPr algn="l">
                <a:lnSpc>
                  <a:spcPts val="4967"/>
                </a:lnSpc>
              </a:pPr>
              <a:r>
                <a:rPr lang="en-US" sz="3600">
                  <a:solidFill>
                    <a:srgbClr val="5271FF"/>
                  </a:solidFill>
                  <a:latin typeface="Arial"/>
                  <a:ea typeface="Arial"/>
                  <a:cs typeface="Arial"/>
                  <a:sym typeface="Arial"/>
                </a:rPr>
                <a:t>Session 3</a:t>
              </a:r>
            </a:p>
            <a:p>
              <a:pPr algn="l">
                <a:lnSpc>
                  <a:spcPts val="4967"/>
                </a:lnSpc>
              </a:pPr>
              <a:r>
                <a:rPr lang="en-US" sz="3600">
                  <a:solidFill>
                    <a:srgbClr val="5271FF"/>
                  </a:solidFill>
                  <a:latin typeface="Arial"/>
                  <a:ea typeface="Arial"/>
                  <a:cs typeface="Arial"/>
                  <a:sym typeface="Arial"/>
                </a:rPr>
                <a:t>Edvard Munch, </a:t>
              </a:r>
              <a:r>
                <a:rPr lang="en-US" sz="3600" i="1">
                  <a:solidFill>
                    <a:srgbClr val="5271FF"/>
                  </a:solidFill>
                  <a:latin typeface="Arial Italics"/>
                  <a:ea typeface="Arial Italics"/>
                  <a:cs typeface="Arial Italics"/>
                  <a:sym typeface="Arial Italics"/>
                </a:rPr>
                <a:t>Starry Night</a:t>
              </a:r>
              <a:r>
                <a:rPr lang="en-US" sz="3600">
                  <a:solidFill>
                    <a:srgbClr val="5271FF"/>
                  </a:solidFill>
                  <a:latin typeface="Arial"/>
                  <a:ea typeface="Arial"/>
                  <a:cs typeface="Arial"/>
                  <a:sym typeface="Arial"/>
                </a:rPr>
                <a:t>, 1893</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399948"/>
            <a:ext cx="10968250" cy="8226210"/>
          </a:xfrm>
          <a:custGeom>
            <a:avLst/>
            <a:gdLst/>
            <a:ahLst/>
            <a:cxnLst/>
            <a:rect l="l" t="t" r="r" b="b"/>
            <a:pathLst>
              <a:path w="10968250" h="8226210">
                <a:moveTo>
                  <a:pt x="0" y="0"/>
                </a:moveTo>
                <a:lnTo>
                  <a:pt x="10968250" y="0"/>
                </a:lnTo>
                <a:lnTo>
                  <a:pt x="10968250" y="8226210"/>
                </a:lnTo>
                <a:lnTo>
                  <a:pt x="0" y="8226210"/>
                </a:lnTo>
                <a:lnTo>
                  <a:pt x="0" y="0"/>
                </a:lnTo>
                <a:close/>
              </a:path>
            </a:pathLst>
          </a:custGeom>
          <a:blipFill>
            <a:blip r:embed="rId2"/>
            <a:stretch>
              <a:fillRect/>
            </a:stretch>
          </a:blipFill>
        </p:spPr>
      </p:sp>
      <p:sp>
        <p:nvSpPr>
          <p:cNvPr id="3" name="Freeform 3"/>
          <p:cNvSpPr/>
          <p:nvPr/>
        </p:nvSpPr>
        <p:spPr>
          <a:xfrm>
            <a:off x="0" y="399946"/>
            <a:ext cx="10968250" cy="8226202"/>
          </a:xfrm>
          <a:custGeom>
            <a:avLst/>
            <a:gdLst/>
            <a:ahLst/>
            <a:cxnLst/>
            <a:rect l="l" t="t" r="r" b="b"/>
            <a:pathLst>
              <a:path w="10968250" h="8226202">
                <a:moveTo>
                  <a:pt x="0" y="0"/>
                </a:moveTo>
                <a:lnTo>
                  <a:pt x="10968250" y="0"/>
                </a:lnTo>
                <a:lnTo>
                  <a:pt x="10968250" y="8226202"/>
                </a:lnTo>
                <a:lnTo>
                  <a:pt x="0" y="8226202"/>
                </a:lnTo>
                <a:lnTo>
                  <a:pt x="0" y="0"/>
                </a:lnTo>
                <a:close/>
              </a:path>
            </a:pathLst>
          </a:custGeom>
          <a:blipFill>
            <a:blip r:embed="rId3"/>
            <a:stretch>
              <a:fillRect/>
            </a:stretch>
          </a:blipFill>
        </p:spPr>
      </p:sp>
      <p:sp>
        <p:nvSpPr>
          <p:cNvPr id="4" name="Freeform 4"/>
          <p:cNvSpPr/>
          <p:nvPr/>
        </p:nvSpPr>
        <p:spPr>
          <a:xfrm>
            <a:off x="11140098" y="399948"/>
            <a:ext cx="7115298" cy="9487104"/>
          </a:xfrm>
          <a:custGeom>
            <a:avLst/>
            <a:gdLst/>
            <a:ahLst/>
            <a:cxnLst/>
            <a:rect l="l" t="t" r="r" b="b"/>
            <a:pathLst>
              <a:path w="7115298" h="9487104">
                <a:moveTo>
                  <a:pt x="0" y="0"/>
                </a:moveTo>
                <a:lnTo>
                  <a:pt x="7115298" y="0"/>
                </a:lnTo>
                <a:lnTo>
                  <a:pt x="7115298" y="9487104"/>
                </a:lnTo>
                <a:lnTo>
                  <a:pt x="0" y="9487104"/>
                </a:lnTo>
                <a:lnTo>
                  <a:pt x="0" y="0"/>
                </a:lnTo>
                <a:close/>
              </a:path>
            </a:pathLst>
          </a:custGeom>
          <a:blipFill>
            <a:blip r:embed="rId4"/>
            <a:stretch>
              <a:fillRect/>
            </a:stretch>
          </a:blipFill>
        </p:spPr>
      </p:sp>
      <p:grpSp>
        <p:nvGrpSpPr>
          <p:cNvPr id="5" name="Group 5"/>
          <p:cNvGrpSpPr/>
          <p:nvPr/>
        </p:nvGrpSpPr>
        <p:grpSpPr>
          <a:xfrm>
            <a:off x="438607" y="8626150"/>
            <a:ext cx="10701593" cy="1660800"/>
            <a:chOff x="0" y="0"/>
            <a:chExt cx="14268791" cy="2214400"/>
          </a:xfrm>
        </p:grpSpPr>
        <p:sp>
          <p:nvSpPr>
            <p:cNvPr id="6" name="Freeform 6"/>
            <p:cNvSpPr/>
            <p:nvPr/>
          </p:nvSpPr>
          <p:spPr>
            <a:xfrm>
              <a:off x="0" y="0"/>
              <a:ext cx="14268791" cy="2214400"/>
            </a:xfrm>
            <a:custGeom>
              <a:avLst/>
              <a:gdLst/>
              <a:ahLst/>
              <a:cxnLst/>
              <a:rect l="l" t="t" r="r" b="b"/>
              <a:pathLst>
                <a:path w="14268791" h="2214400">
                  <a:moveTo>
                    <a:pt x="0" y="0"/>
                  </a:moveTo>
                  <a:lnTo>
                    <a:pt x="14268791" y="0"/>
                  </a:lnTo>
                  <a:lnTo>
                    <a:pt x="14268791" y="2214400"/>
                  </a:lnTo>
                  <a:lnTo>
                    <a:pt x="0" y="2214400"/>
                  </a:lnTo>
                  <a:close/>
                </a:path>
              </a:pathLst>
            </a:custGeom>
            <a:solidFill>
              <a:srgbClr val="000000">
                <a:alpha val="0"/>
              </a:srgbClr>
            </a:solidFill>
          </p:spPr>
        </p:sp>
        <p:sp>
          <p:nvSpPr>
            <p:cNvPr id="7" name="TextBox 7"/>
            <p:cNvSpPr txBox="1"/>
            <p:nvPr/>
          </p:nvSpPr>
          <p:spPr>
            <a:xfrm>
              <a:off x="0" y="-133350"/>
              <a:ext cx="14268791" cy="2347750"/>
            </a:xfrm>
            <a:prstGeom prst="rect">
              <a:avLst/>
            </a:prstGeom>
          </p:spPr>
          <p:txBody>
            <a:bodyPr lIns="0" tIns="0" rIns="0" bIns="0" rtlCol="0" anchor="t"/>
            <a:lstStyle/>
            <a:p>
              <a:pPr algn="l">
                <a:lnSpc>
                  <a:spcPts val="4967"/>
                </a:lnSpc>
              </a:pPr>
              <a:r>
                <a:rPr lang="en-US" sz="3600">
                  <a:solidFill>
                    <a:srgbClr val="5271FF"/>
                  </a:solidFill>
                  <a:latin typeface="Arial"/>
                  <a:ea typeface="Arial"/>
                  <a:cs typeface="Arial"/>
                  <a:sym typeface="Arial"/>
                </a:rPr>
                <a:t>Session 3</a:t>
              </a:r>
            </a:p>
            <a:p>
              <a:pPr algn="l">
                <a:lnSpc>
                  <a:spcPts val="4967"/>
                </a:lnSpc>
              </a:pPr>
              <a:r>
                <a:rPr lang="en-US" sz="3600">
                  <a:solidFill>
                    <a:srgbClr val="5271FF"/>
                  </a:solidFill>
                  <a:latin typeface="Arial"/>
                  <a:ea typeface="Arial"/>
                  <a:cs typeface="Arial"/>
                  <a:sym typeface="Arial"/>
                </a:rPr>
                <a:t>Edvard Munch, </a:t>
              </a:r>
              <a:r>
                <a:rPr lang="en-US" sz="3600" i="1">
                  <a:solidFill>
                    <a:srgbClr val="5271FF"/>
                  </a:solidFill>
                  <a:latin typeface="Arial Italics"/>
                  <a:ea typeface="Arial Italics"/>
                  <a:cs typeface="Arial Italics"/>
                  <a:sym typeface="Arial Italics"/>
                </a:rPr>
                <a:t>Starry Night</a:t>
              </a:r>
              <a:r>
                <a:rPr lang="en-US" sz="3600">
                  <a:solidFill>
                    <a:srgbClr val="5271FF"/>
                  </a:solidFill>
                  <a:latin typeface="Arial"/>
                  <a:ea typeface="Arial"/>
                  <a:cs typeface="Arial"/>
                  <a:sym typeface="Arial"/>
                </a:rPr>
                <a:t>, 1893</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4504100" y="7484050"/>
            <a:ext cx="3784200" cy="2557800"/>
            <a:chOff x="0" y="0"/>
            <a:chExt cx="5045600" cy="3410400"/>
          </a:xfrm>
        </p:grpSpPr>
        <p:sp>
          <p:nvSpPr>
            <p:cNvPr id="3" name="Freeform 3"/>
            <p:cNvSpPr/>
            <p:nvPr/>
          </p:nvSpPr>
          <p:spPr>
            <a:xfrm>
              <a:off x="0" y="0"/>
              <a:ext cx="5045600" cy="3410400"/>
            </a:xfrm>
            <a:custGeom>
              <a:avLst/>
              <a:gdLst/>
              <a:ahLst/>
              <a:cxnLst/>
              <a:rect l="l" t="t" r="r" b="b"/>
              <a:pathLst>
                <a:path w="5045600" h="3410400">
                  <a:moveTo>
                    <a:pt x="0" y="0"/>
                  </a:moveTo>
                  <a:lnTo>
                    <a:pt x="5045600" y="0"/>
                  </a:lnTo>
                  <a:lnTo>
                    <a:pt x="5045600" y="3410400"/>
                  </a:lnTo>
                  <a:lnTo>
                    <a:pt x="0" y="3410400"/>
                  </a:lnTo>
                  <a:close/>
                </a:path>
              </a:pathLst>
            </a:custGeom>
            <a:solidFill>
              <a:srgbClr val="000000">
                <a:alpha val="0"/>
              </a:srgbClr>
            </a:solidFill>
          </p:spPr>
        </p:sp>
        <p:sp>
          <p:nvSpPr>
            <p:cNvPr id="4" name="TextBox 4"/>
            <p:cNvSpPr txBox="1"/>
            <p:nvPr/>
          </p:nvSpPr>
          <p:spPr>
            <a:xfrm>
              <a:off x="0" y="-38100"/>
              <a:ext cx="5045600" cy="3448500"/>
            </a:xfrm>
            <a:prstGeom prst="rect">
              <a:avLst/>
            </a:prstGeom>
          </p:spPr>
          <p:txBody>
            <a:bodyPr lIns="0" tIns="0" rIns="0" bIns="0" rtlCol="0" anchor="t"/>
            <a:lstStyle/>
            <a:p>
              <a:pPr algn="l">
                <a:lnSpc>
                  <a:spcPts val="3974"/>
                </a:lnSpc>
              </a:pPr>
              <a:r>
                <a:rPr lang="en-US" sz="3600">
                  <a:solidFill>
                    <a:srgbClr val="5271FF"/>
                  </a:solidFill>
                  <a:latin typeface="Arial"/>
                  <a:ea typeface="Arial"/>
                  <a:cs typeface="Arial"/>
                  <a:sym typeface="Arial"/>
                </a:rPr>
                <a:t>Session 4 </a:t>
              </a:r>
            </a:p>
            <a:p>
              <a:pPr algn="l">
                <a:lnSpc>
                  <a:spcPts val="3974"/>
                </a:lnSpc>
              </a:pPr>
              <a:r>
                <a:rPr lang="en-US" sz="3600">
                  <a:solidFill>
                    <a:srgbClr val="5271FF"/>
                  </a:solidFill>
                  <a:latin typeface="Arial"/>
                  <a:ea typeface="Arial"/>
                  <a:cs typeface="Arial"/>
                  <a:sym typeface="Arial"/>
                </a:rPr>
                <a:t>Robert Irwin, </a:t>
              </a:r>
            </a:p>
            <a:p>
              <a:pPr algn="l">
                <a:lnSpc>
                  <a:spcPts val="3974"/>
                </a:lnSpc>
              </a:pPr>
              <a:r>
                <a:rPr lang="en-US" sz="3600" i="1">
                  <a:solidFill>
                    <a:srgbClr val="5271FF"/>
                  </a:solidFill>
                  <a:latin typeface="Arial Italics"/>
                  <a:ea typeface="Arial Italics"/>
                  <a:cs typeface="Arial Italics"/>
                  <a:sym typeface="Arial Italics"/>
                </a:rPr>
                <a:t>Central Garden</a:t>
              </a:r>
              <a:r>
                <a:rPr lang="en-US" sz="3600">
                  <a:solidFill>
                    <a:srgbClr val="5271FF"/>
                  </a:solidFill>
                  <a:latin typeface="Arial"/>
                  <a:ea typeface="Arial"/>
                  <a:cs typeface="Arial"/>
                  <a:sym typeface="Arial"/>
                </a:rPr>
                <a:t>, 1997</a:t>
              </a:r>
            </a:p>
          </p:txBody>
        </p:sp>
      </p:grpSp>
      <p:sp>
        <p:nvSpPr>
          <p:cNvPr id="5" name="Freeform 5"/>
          <p:cNvSpPr/>
          <p:nvPr/>
        </p:nvSpPr>
        <p:spPr>
          <a:xfrm>
            <a:off x="1140600" y="201150"/>
            <a:ext cx="13120952" cy="9840698"/>
          </a:xfrm>
          <a:custGeom>
            <a:avLst/>
            <a:gdLst/>
            <a:ahLst/>
            <a:cxnLst/>
            <a:rect l="l" t="t" r="r" b="b"/>
            <a:pathLst>
              <a:path w="13120952" h="9840698">
                <a:moveTo>
                  <a:pt x="0" y="0"/>
                </a:moveTo>
                <a:lnTo>
                  <a:pt x="13120952" y="0"/>
                </a:lnTo>
                <a:lnTo>
                  <a:pt x="13120952" y="9840698"/>
                </a:lnTo>
                <a:lnTo>
                  <a:pt x="0" y="9840698"/>
                </a:lnTo>
                <a:lnTo>
                  <a:pt x="0" y="0"/>
                </a:lnTo>
                <a:close/>
              </a:path>
            </a:pathLst>
          </a:custGeom>
          <a:blipFill>
            <a:blip r:embed="rId2"/>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52400" y="219350"/>
            <a:ext cx="12903196" cy="9677398"/>
          </a:xfrm>
          <a:custGeom>
            <a:avLst/>
            <a:gdLst/>
            <a:ahLst/>
            <a:cxnLst/>
            <a:rect l="l" t="t" r="r" b="b"/>
            <a:pathLst>
              <a:path w="12903196" h="9677398">
                <a:moveTo>
                  <a:pt x="0" y="0"/>
                </a:moveTo>
                <a:lnTo>
                  <a:pt x="12903196" y="0"/>
                </a:lnTo>
                <a:lnTo>
                  <a:pt x="12903196" y="9677398"/>
                </a:lnTo>
                <a:lnTo>
                  <a:pt x="0" y="9677398"/>
                </a:lnTo>
                <a:lnTo>
                  <a:pt x="0" y="0"/>
                </a:lnTo>
                <a:close/>
              </a:path>
            </a:pathLst>
          </a:custGeom>
          <a:blipFill>
            <a:blip r:embed="rId2"/>
            <a:stretch>
              <a:fillRect/>
            </a:stretch>
          </a:blipFill>
        </p:spPr>
      </p:sp>
      <p:grpSp>
        <p:nvGrpSpPr>
          <p:cNvPr id="3" name="Group 3"/>
          <p:cNvGrpSpPr/>
          <p:nvPr/>
        </p:nvGrpSpPr>
        <p:grpSpPr>
          <a:xfrm>
            <a:off x="13371800" y="7540600"/>
            <a:ext cx="4764000" cy="2356200"/>
            <a:chOff x="0" y="0"/>
            <a:chExt cx="6352000" cy="3141600"/>
          </a:xfrm>
        </p:grpSpPr>
        <p:sp>
          <p:nvSpPr>
            <p:cNvPr id="4" name="Freeform 4"/>
            <p:cNvSpPr/>
            <p:nvPr/>
          </p:nvSpPr>
          <p:spPr>
            <a:xfrm>
              <a:off x="0" y="0"/>
              <a:ext cx="6352000" cy="3141600"/>
            </a:xfrm>
            <a:custGeom>
              <a:avLst/>
              <a:gdLst/>
              <a:ahLst/>
              <a:cxnLst/>
              <a:rect l="l" t="t" r="r" b="b"/>
              <a:pathLst>
                <a:path w="6352000" h="3141600">
                  <a:moveTo>
                    <a:pt x="0" y="0"/>
                  </a:moveTo>
                  <a:lnTo>
                    <a:pt x="6352000" y="0"/>
                  </a:lnTo>
                  <a:lnTo>
                    <a:pt x="6352000" y="3141600"/>
                  </a:lnTo>
                  <a:lnTo>
                    <a:pt x="0" y="3141600"/>
                  </a:lnTo>
                  <a:close/>
                </a:path>
              </a:pathLst>
            </a:custGeom>
            <a:solidFill>
              <a:srgbClr val="000000">
                <a:alpha val="0"/>
              </a:srgbClr>
            </a:solidFill>
          </p:spPr>
        </p:sp>
        <p:sp>
          <p:nvSpPr>
            <p:cNvPr id="5" name="TextBox 5"/>
            <p:cNvSpPr txBox="1"/>
            <p:nvPr/>
          </p:nvSpPr>
          <p:spPr>
            <a:xfrm>
              <a:off x="0" y="-28575"/>
              <a:ext cx="6352000" cy="3170175"/>
            </a:xfrm>
            <a:prstGeom prst="rect">
              <a:avLst/>
            </a:prstGeom>
          </p:spPr>
          <p:txBody>
            <a:bodyPr lIns="0" tIns="0" rIns="0" bIns="0" rtlCol="0" anchor="t"/>
            <a:lstStyle/>
            <a:p>
              <a:pPr algn="l">
                <a:lnSpc>
                  <a:spcPts val="3676"/>
                </a:lnSpc>
              </a:pPr>
              <a:r>
                <a:rPr lang="en-US" sz="3330">
                  <a:solidFill>
                    <a:srgbClr val="5271FF"/>
                  </a:solidFill>
                  <a:latin typeface="Arial"/>
                  <a:ea typeface="Arial"/>
                  <a:cs typeface="Arial"/>
                  <a:sym typeface="Arial"/>
                </a:rPr>
                <a:t>Session 5 </a:t>
              </a:r>
            </a:p>
            <a:p>
              <a:pPr algn="l">
                <a:lnSpc>
                  <a:spcPts val="3676"/>
                </a:lnSpc>
              </a:pPr>
              <a:r>
                <a:rPr lang="en-US" sz="3330">
                  <a:solidFill>
                    <a:srgbClr val="5271FF"/>
                  </a:solidFill>
                  <a:latin typeface="Arial"/>
                  <a:ea typeface="Arial"/>
                  <a:cs typeface="Arial"/>
                  <a:sym typeface="Arial"/>
                </a:rPr>
                <a:t>Ed Ruscha, </a:t>
              </a:r>
            </a:p>
            <a:p>
              <a:pPr algn="l">
                <a:lnSpc>
                  <a:spcPts val="3676"/>
                </a:lnSpc>
              </a:pPr>
              <a:r>
                <a:rPr lang="en-US" sz="3330" i="1">
                  <a:solidFill>
                    <a:srgbClr val="5271FF"/>
                  </a:solidFill>
                  <a:latin typeface="Arial Italics"/>
                  <a:ea typeface="Arial Italics"/>
                  <a:cs typeface="Arial Italics"/>
                  <a:sym typeface="Arial Italics"/>
                </a:rPr>
                <a:t>PICTURE WITHOUT WORDS</a:t>
              </a:r>
              <a:r>
                <a:rPr lang="en-US" sz="3330">
                  <a:solidFill>
                    <a:srgbClr val="5271FF"/>
                  </a:solidFill>
                  <a:latin typeface="Arial"/>
                  <a:ea typeface="Arial"/>
                  <a:cs typeface="Arial"/>
                  <a:sym typeface="Arial"/>
                </a:rPr>
                <a:t>, 1997</a:t>
              </a:r>
            </a:p>
          </p:txBody>
        </p:sp>
      </p:grpSp>
      <p:sp>
        <p:nvSpPr>
          <p:cNvPr id="6" name="Freeform 6"/>
          <p:cNvSpPr/>
          <p:nvPr/>
        </p:nvSpPr>
        <p:spPr>
          <a:xfrm>
            <a:off x="13213750" y="2275300"/>
            <a:ext cx="5226650" cy="4324500"/>
          </a:xfrm>
          <a:custGeom>
            <a:avLst/>
            <a:gdLst/>
            <a:ahLst/>
            <a:cxnLst/>
            <a:rect l="l" t="t" r="r" b="b"/>
            <a:pathLst>
              <a:path w="5226650" h="4324500">
                <a:moveTo>
                  <a:pt x="0" y="0"/>
                </a:moveTo>
                <a:lnTo>
                  <a:pt x="5226650" y="0"/>
                </a:lnTo>
                <a:lnTo>
                  <a:pt x="5226650" y="4324500"/>
                </a:lnTo>
                <a:lnTo>
                  <a:pt x="0" y="4324500"/>
                </a:lnTo>
                <a:lnTo>
                  <a:pt x="0" y="0"/>
                </a:lnTo>
                <a:close/>
              </a:path>
            </a:pathLst>
          </a:custGeom>
          <a:blipFill>
            <a:blip r:embed="rId3"/>
            <a:stretch>
              <a:fillRect l="-10319"/>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162000" y="147600"/>
            <a:ext cx="13112802" cy="9834600"/>
          </a:xfrm>
          <a:custGeom>
            <a:avLst/>
            <a:gdLst/>
            <a:ahLst/>
            <a:cxnLst/>
            <a:rect l="l" t="t" r="r" b="b"/>
            <a:pathLst>
              <a:path w="13112802" h="9834600">
                <a:moveTo>
                  <a:pt x="0" y="0"/>
                </a:moveTo>
                <a:lnTo>
                  <a:pt x="13112802" y="0"/>
                </a:lnTo>
                <a:lnTo>
                  <a:pt x="13112802" y="9834600"/>
                </a:lnTo>
                <a:lnTo>
                  <a:pt x="0" y="9834600"/>
                </a:lnTo>
                <a:lnTo>
                  <a:pt x="0" y="0"/>
                </a:lnTo>
                <a:close/>
              </a:path>
            </a:pathLst>
          </a:custGeom>
          <a:blipFill>
            <a:blip r:embed="rId2"/>
            <a:stretch>
              <a:fillRect/>
            </a:stretch>
          </a:blipFill>
        </p:spPr>
      </p:sp>
      <p:grpSp>
        <p:nvGrpSpPr>
          <p:cNvPr id="3" name="Group 3"/>
          <p:cNvGrpSpPr/>
          <p:nvPr/>
        </p:nvGrpSpPr>
        <p:grpSpPr>
          <a:xfrm>
            <a:off x="14397300" y="7540600"/>
            <a:ext cx="3738600" cy="2356200"/>
            <a:chOff x="0" y="0"/>
            <a:chExt cx="4984800" cy="3141600"/>
          </a:xfrm>
        </p:grpSpPr>
        <p:sp>
          <p:nvSpPr>
            <p:cNvPr id="4" name="Freeform 4"/>
            <p:cNvSpPr/>
            <p:nvPr/>
          </p:nvSpPr>
          <p:spPr>
            <a:xfrm>
              <a:off x="0" y="0"/>
              <a:ext cx="4984800" cy="3141600"/>
            </a:xfrm>
            <a:custGeom>
              <a:avLst/>
              <a:gdLst/>
              <a:ahLst/>
              <a:cxnLst/>
              <a:rect l="l" t="t" r="r" b="b"/>
              <a:pathLst>
                <a:path w="4984800" h="3141600">
                  <a:moveTo>
                    <a:pt x="0" y="0"/>
                  </a:moveTo>
                  <a:lnTo>
                    <a:pt x="4984800" y="0"/>
                  </a:lnTo>
                  <a:lnTo>
                    <a:pt x="4984800" y="3141600"/>
                  </a:lnTo>
                  <a:lnTo>
                    <a:pt x="0" y="3141600"/>
                  </a:lnTo>
                  <a:close/>
                </a:path>
              </a:pathLst>
            </a:custGeom>
            <a:solidFill>
              <a:srgbClr val="000000">
                <a:alpha val="0"/>
              </a:srgbClr>
            </a:solidFill>
          </p:spPr>
        </p:sp>
        <p:sp>
          <p:nvSpPr>
            <p:cNvPr id="5" name="TextBox 5"/>
            <p:cNvSpPr txBox="1"/>
            <p:nvPr/>
          </p:nvSpPr>
          <p:spPr>
            <a:xfrm>
              <a:off x="0" y="-28575"/>
              <a:ext cx="4984800" cy="3170175"/>
            </a:xfrm>
            <a:prstGeom prst="rect">
              <a:avLst/>
            </a:prstGeom>
          </p:spPr>
          <p:txBody>
            <a:bodyPr lIns="0" tIns="0" rIns="0" bIns="0" rtlCol="0" anchor="t"/>
            <a:lstStyle/>
            <a:p>
              <a:pPr algn="l">
                <a:lnSpc>
                  <a:spcPts val="3676"/>
                </a:lnSpc>
              </a:pPr>
              <a:r>
                <a:rPr lang="en-US" sz="3330">
                  <a:solidFill>
                    <a:srgbClr val="5271FF"/>
                  </a:solidFill>
                  <a:latin typeface="Arial"/>
                  <a:ea typeface="Arial"/>
                  <a:cs typeface="Arial"/>
                  <a:sym typeface="Arial"/>
                </a:rPr>
                <a:t>Session 6 </a:t>
              </a:r>
            </a:p>
            <a:p>
              <a:pPr algn="l">
                <a:lnSpc>
                  <a:spcPts val="3676"/>
                </a:lnSpc>
              </a:pPr>
              <a:r>
                <a:rPr lang="en-US" sz="3330">
                  <a:solidFill>
                    <a:srgbClr val="5271FF"/>
                  </a:solidFill>
                  <a:latin typeface="Arial"/>
                  <a:ea typeface="Arial"/>
                  <a:cs typeface="Arial"/>
                  <a:sym typeface="Arial"/>
                </a:rPr>
                <a:t>George Rickey, </a:t>
              </a:r>
            </a:p>
            <a:p>
              <a:pPr algn="l">
                <a:lnSpc>
                  <a:spcPts val="3676"/>
                </a:lnSpc>
              </a:pPr>
              <a:r>
                <a:rPr lang="en-US" sz="3330" i="1">
                  <a:solidFill>
                    <a:srgbClr val="5271FF"/>
                  </a:solidFill>
                  <a:latin typeface="Arial Italics"/>
                  <a:ea typeface="Arial Italics"/>
                  <a:cs typeface="Arial Italics"/>
                  <a:sym typeface="Arial Italics"/>
                </a:rPr>
                <a:t>Three Squares Gyratory</a:t>
              </a:r>
              <a:r>
                <a:rPr lang="en-US" sz="3330">
                  <a:solidFill>
                    <a:srgbClr val="5271FF"/>
                  </a:solidFill>
                  <a:latin typeface="Arial"/>
                  <a:ea typeface="Arial"/>
                  <a:cs typeface="Arial"/>
                  <a:sym typeface="Arial"/>
                </a:rPr>
                <a:t>, 1971</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04800" y="304800"/>
            <a:ext cx="17346902" cy="9083048"/>
          </a:xfrm>
          <a:custGeom>
            <a:avLst/>
            <a:gdLst/>
            <a:ahLst/>
            <a:cxnLst/>
            <a:rect l="l" t="t" r="r" b="b"/>
            <a:pathLst>
              <a:path w="17346902" h="9083048">
                <a:moveTo>
                  <a:pt x="0" y="0"/>
                </a:moveTo>
                <a:lnTo>
                  <a:pt x="17346902" y="0"/>
                </a:lnTo>
                <a:lnTo>
                  <a:pt x="17346902" y="9083048"/>
                </a:lnTo>
                <a:lnTo>
                  <a:pt x="0" y="9083048"/>
                </a:lnTo>
                <a:lnTo>
                  <a:pt x="0" y="0"/>
                </a:lnTo>
                <a:close/>
              </a:path>
            </a:pathLst>
          </a:custGeom>
          <a:blipFill>
            <a:blip r:embed="rId2"/>
            <a:stretch>
              <a:fillRect b="-7426"/>
            </a:stretch>
          </a:blipFill>
        </p:spPr>
      </p:sp>
      <p:grpSp>
        <p:nvGrpSpPr>
          <p:cNvPr id="3" name="Group 3"/>
          <p:cNvGrpSpPr/>
          <p:nvPr/>
        </p:nvGrpSpPr>
        <p:grpSpPr>
          <a:xfrm>
            <a:off x="0" y="9383500"/>
            <a:ext cx="18288000" cy="871800"/>
            <a:chOff x="0" y="0"/>
            <a:chExt cx="24384000" cy="1162400"/>
          </a:xfrm>
        </p:grpSpPr>
        <p:sp>
          <p:nvSpPr>
            <p:cNvPr id="4" name="Freeform 4"/>
            <p:cNvSpPr/>
            <p:nvPr/>
          </p:nvSpPr>
          <p:spPr>
            <a:xfrm>
              <a:off x="0" y="0"/>
              <a:ext cx="24384000" cy="1162400"/>
            </a:xfrm>
            <a:custGeom>
              <a:avLst/>
              <a:gdLst/>
              <a:ahLst/>
              <a:cxnLst/>
              <a:rect l="l" t="t" r="r" b="b"/>
              <a:pathLst>
                <a:path w="24384000" h="1162400">
                  <a:moveTo>
                    <a:pt x="0" y="0"/>
                  </a:moveTo>
                  <a:lnTo>
                    <a:pt x="24384000" y="0"/>
                  </a:lnTo>
                  <a:lnTo>
                    <a:pt x="24384000" y="1162400"/>
                  </a:lnTo>
                  <a:lnTo>
                    <a:pt x="0" y="1162400"/>
                  </a:lnTo>
                  <a:close/>
                </a:path>
              </a:pathLst>
            </a:custGeom>
            <a:solidFill>
              <a:srgbClr val="000000">
                <a:alpha val="0"/>
              </a:srgbClr>
            </a:solidFill>
          </p:spPr>
        </p:sp>
        <p:sp>
          <p:nvSpPr>
            <p:cNvPr id="5" name="TextBox 5"/>
            <p:cNvSpPr txBox="1"/>
            <p:nvPr/>
          </p:nvSpPr>
          <p:spPr>
            <a:xfrm>
              <a:off x="0" y="-28575"/>
              <a:ext cx="24384000" cy="1190975"/>
            </a:xfrm>
            <a:prstGeom prst="rect">
              <a:avLst/>
            </a:prstGeom>
          </p:spPr>
          <p:txBody>
            <a:bodyPr lIns="0" tIns="0" rIns="0" bIns="0" rtlCol="0" anchor="t"/>
            <a:lstStyle/>
            <a:p>
              <a:pPr algn="ctr">
                <a:lnSpc>
                  <a:spcPts val="3676"/>
                </a:lnSpc>
              </a:pPr>
              <a:r>
                <a:rPr lang="en-US" sz="3330">
                  <a:solidFill>
                    <a:srgbClr val="5271FF"/>
                  </a:solidFill>
                  <a:latin typeface="Arial"/>
                  <a:ea typeface="Arial"/>
                  <a:cs typeface="Arial"/>
                  <a:sym typeface="Arial"/>
                </a:rPr>
                <a:t>Session 7 | Jean-Francois Millet,</a:t>
              </a:r>
              <a:r>
                <a:rPr lang="en-US" sz="3330" i="1">
                  <a:solidFill>
                    <a:srgbClr val="5271FF"/>
                  </a:solidFill>
                  <a:latin typeface="Arial Italics"/>
                  <a:ea typeface="Arial Italics"/>
                  <a:cs typeface="Arial Italics"/>
                  <a:sym typeface="Arial Italics"/>
                </a:rPr>
                <a:t> Man with a Hoe</a:t>
              </a:r>
              <a:r>
                <a:rPr lang="en-US" sz="3330">
                  <a:solidFill>
                    <a:srgbClr val="5271FF"/>
                  </a:solidFill>
                  <a:latin typeface="Arial"/>
                  <a:ea typeface="Arial"/>
                  <a:cs typeface="Arial"/>
                  <a:sym typeface="Arial"/>
                </a:rPr>
                <a:t>, 1860-63</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2511304" cy="9383500"/>
          </a:xfrm>
          <a:custGeom>
            <a:avLst/>
            <a:gdLst/>
            <a:ahLst/>
            <a:cxnLst/>
            <a:rect l="l" t="t" r="r" b="b"/>
            <a:pathLst>
              <a:path w="12511304" h="9383500">
                <a:moveTo>
                  <a:pt x="0" y="0"/>
                </a:moveTo>
                <a:lnTo>
                  <a:pt x="12511304" y="0"/>
                </a:lnTo>
                <a:lnTo>
                  <a:pt x="12511304" y="9383500"/>
                </a:lnTo>
                <a:lnTo>
                  <a:pt x="0" y="9383500"/>
                </a:lnTo>
                <a:lnTo>
                  <a:pt x="0" y="0"/>
                </a:lnTo>
                <a:close/>
              </a:path>
            </a:pathLst>
          </a:custGeom>
          <a:blipFill>
            <a:blip r:embed="rId2"/>
            <a:stretch>
              <a:fillRect/>
            </a:stretch>
          </a:blipFill>
        </p:spPr>
      </p:sp>
      <p:sp>
        <p:nvSpPr>
          <p:cNvPr id="3" name="Freeform 3"/>
          <p:cNvSpPr/>
          <p:nvPr/>
        </p:nvSpPr>
        <p:spPr>
          <a:xfrm>
            <a:off x="12655602" y="152400"/>
            <a:ext cx="5469450" cy="4102104"/>
          </a:xfrm>
          <a:custGeom>
            <a:avLst/>
            <a:gdLst/>
            <a:ahLst/>
            <a:cxnLst/>
            <a:rect l="l" t="t" r="r" b="b"/>
            <a:pathLst>
              <a:path w="5469450" h="4102104">
                <a:moveTo>
                  <a:pt x="0" y="0"/>
                </a:moveTo>
                <a:lnTo>
                  <a:pt x="5469450" y="0"/>
                </a:lnTo>
                <a:lnTo>
                  <a:pt x="5469450" y="4102104"/>
                </a:lnTo>
                <a:lnTo>
                  <a:pt x="0" y="4102104"/>
                </a:lnTo>
                <a:lnTo>
                  <a:pt x="0" y="0"/>
                </a:lnTo>
                <a:close/>
              </a:path>
            </a:pathLst>
          </a:custGeom>
          <a:blipFill>
            <a:blip r:embed="rId3"/>
            <a:stretch>
              <a:fillRect/>
            </a:stretch>
          </a:blipFill>
        </p:spPr>
      </p:sp>
      <p:sp>
        <p:nvSpPr>
          <p:cNvPr id="4" name="Freeform 4"/>
          <p:cNvSpPr/>
          <p:nvPr/>
        </p:nvSpPr>
        <p:spPr>
          <a:xfrm>
            <a:off x="13323398" y="4406900"/>
            <a:ext cx="4133852" cy="5848350"/>
          </a:xfrm>
          <a:custGeom>
            <a:avLst/>
            <a:gdLst/>
            <a:ahLst/>
            <a:cxnLst/>
            <a:rect l="l" t="t" r="r" b="b"/>
            <a:pathLst>
              <a:path w="4133852" h="5848350">
                <a:moveTo>
                  <a:pt x="0" y="0"/>
                </a:moveTo>
                <a:lnTo>
                  <a:pt x="4133852" y="0"/>
                </a:lnTo>
                <a:lnTo>
                  <a:pt x="4133852" y="5848350"/>
                </a:lnTo>
                <a:lnTo>
                  <a:pt x="0" y="5848350"/>
                </a:lnTo>
                <a:lnTo>
                  <a:pt x="0" y="0"/>
                </a:lnTo>
                <a:close/>
              </a:path>
            </a:pathLst>
          </a:custGeom>
          <a:blipFill>
            <a:blip r:embed="rId4"/>
            <a:stretch>
              <a:fillRect l="-40209" t="-54990" r="-46427" b="-20906"/>
            </a:stretch>
          </a:blipFill>
        </p:spPr>
      </p:sp>
      <p:grpSp>
        <p:nvGrpSpPr>
          <p:cNvPr id="5" name="Group 5"/>
          <p:cNvGrpSpPr/>
          <p:nvPr/>
        </p:nvGrpSpPr>
        <p:grpSpPr>
          <a:xfrm>
            <a:off x="144402" y="9578053"/>
            <a:ext cx="12511200" cy="871800"/>
            <a:chOff x="0" y="0"/>
            <a:chExt cx="16681600" cy="1162400"/>
          </a:xfrm>
        </p:grpSpPr>
        <p:sp>
          <p:nvSpPr>
            <p:cNvPr id="6" name="Freeform 6"/>
            <p:cNvSpPr/>
            <p:nvPr/>
          </p:nvSpPr>
          <p:spPr>
            <a:xfrm>
              <a:off x="0" y="0"/>
              <a:ext cx="16681600" cy="1162400"/>
            </a:xfrm>
            <a:custGeom>
              <a:avLst/>
              <a:gdLst/>
              <a:ahLst/>
              <a:cxnLst/>
              <a:rect l="l" t="t" r="r" b="b"/>
              <a:pathLst>
                <a:path w="16681600" h="1162400">
                  <a:moveTo>
                    <a:pt x="0" y="0"/>
                  </a:moveTo>
                  <a:lnTo>
                    <a:pt x="16681600" y="0"/>
                  </a:lnTo>
                  <a:lnTo>
                    <a:pt x="16681600" y="1162400"/>
                  </a:lnTo>
                  <a:lnTo>
                    <a:pt x="0" y="1162400"/>
                  </a:lnTo>
                  <a:close/>
                </a:path>
              </a:pathLst>
            </a:custGeom>
            <a:solidFill>
              <a:srgbClr val="000000">
                <a:alpha val="0"/>
              </a:srgbClr>
            </a:solidFill>
          </p:spPr>
        </p:sp>
        <p:sp>
          <p:nvSpPr>
            <p:cNvPr id="7" name="TextBox 7"/>
            <p:cNvSpPr txBox="1"/>
            <p:nvPr/>
          </p:nvSpPr>
          <p:spPr>
            <a:xfrm>
              <a:off x="0" y="-28575"/>
              <a:ext cx="16681600" cy="1190975"/>
            </a:xfrm>
            <a:prstGeom prst="rect">
              <a:avLst/>
            </a:prstGeom>
          </p:spPr>
          <p:txBody>
            <a:bodyPr lIns="0" tIns="0" rIns="0" bIns="0" rtlCol="0" anchor="t"/>
            <a:lstStyle/>
            <a:p>
              <a:pPr algn="ctr">
                <a:lnSpc>
                  <a:spcPts val="3676"/>
                </a:lnSpc>
              </a:pPr>
              <a:r>
                <a:rPr lang="en-US" sz="3330">
                  <a:solidFill>
                    <a:srgbClr val="5271FF"/>
                  </a:solidFill>
                  <a:latin typeface="Arial"/>
                  <a:ea typeface="Arial"/>
                  <a:cs typeface="Arial"/>
                  <a:sym typeface="Arial"/>
                </a:rPr>
                <a:t>Independent Exploration in the Galleries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9223371" y="3466986"/>
            <a:ext cx="6756712" cy="6579348"/>
          </a:xfrm>
          <a:custGeom>
            <a:avLst/>
            <a:gdLst/>
            <a:ahLst/>
            <a:cxnLst/>
            <a:rect l="l" t="t" r="r" b="b"/>
            <a:pathLst>
              <a:path w="6756712" h="6579348">
                <a:moveTo>
                  <a:pt x="0" y="0"/>
                </a:moveTo>
                <a:lnTo>
                  <a:pt x="6756712" y="0"/>
                </a:lnTo>
                <a:lnTo>
                  <a:pt x="6756712" y="6579348"/>
                </a:lnTo>
                <a:lnTo>
                  <a:pt x="0" y="6579348"/>
                </a:lnTo>
                <a:lnTo>
                  <a:pt x="0" y="0"/>
                </a:lnTo>
                <a:close/>
              </a:path>
            </a:pathLst>
          </a:custGeom>
          <a:blipFill>
            <a:blip r:embed="rId2"/>
            <a:stretch>
              <a:fillRect/>
            </a:stretch>
          </a:blipFill>
        </p:spPr>
      </p:sp>
      <p:sp>
        <p:nvSpPr>
          <p:cNvPr id="3" name="TextBox 3"/>
          <p:cNvSpPr txBox="1"/>
          <p:nvPr/>
        </p:nvSpPr>
        <p:spPr>
          <a:xfrm>
            <a:off x="220671" y="-650486"/>
            <a:ext cx="14189579" cy="4641356"/>
          </a:xfrm>
          <a:prstGeom prst="rect">
            <a:avLst/>
          </a:prstGeom>
        </p:spPr>
        <p:txBody>
          <a:bodyPr lIns="0" tIns="0" rIns="0" bIns="0" rtlCol="0" anchor="t">
            <a:spAutoFit/>
          </a:bodyPr>
          <a:lstStyle/>
          <a:p>
            <a:pPr marL="0" lvl="0" indent="0" algn="l">
              <a:lnSpc>
                <a:spcPts val="37951"/>
              </a:lnSpc>
            </a:pPr>
            <a:r>
              <a:rPr lang="en-US" sz="25000" dirty="0">
                <a:solidFill>
                  <a:srgbClr val="EFEEED"/>
                </a:solidFill>
                <a:latin typeface="Anton"/>
                <a:ea typeface="Anton"/>
                <a:cs typeface="Anton"/>
                <a:sym typeface="Anton"/>
              </a:rPr>
              <a:t>WELCOME</a:t>
            </a:r>
          </a:p>
        </p:txBody>
      </p:sp>
      <p:sp>
        <p:nvSpPr>
          <p:cNvPr id="4" name="TextBox 4"/>
          <p:cNvSpPr txBox="1"/>
          <p:nvPr/>
        </p:nvSpPr>
        <p:spPr>
          <a:xfrm>
            <a:off x="16550378" y="9060105"/>
            <a:ext cx="1417845" cy="814666"/>
          </a:xfrm>
          <a:prstGeom prst="rect">
            <a:avLst/>
          </a:prstGeom>
        </p:spPr>
        <p:txBody>
          <a:bodyPr lIns="0" tIns="0" rIns="0" bIns="0" rtlCol="0" anchor="t">
            <a:spAutoFit/>
          </a:bodyPr>
          <a:lstStyle/>
          <a:p>
            <a:pPr algn="just">
              <a:lnSpc>
                <a:spcPts val="806"/>
              </a:lnSpc>
            </a:pPr>
            <a:r>
              <a:rPr lang="en-US" sz="576">
                <a:solidFill>
                  <a:srgbClr val="EFEEED"/>
                </a:solidFill>
                <a:latin typeface="Nunito Sans Expanded"/>
                <a:ea typeface="Nunito Sans Expanded"/>
                <a:cs typeface="Nunito Sans Expanded"/>
                <a:sym typeface="Nunito Sans Expanded"/>
              </a:rPr>
              <a:t>Homage to the Square, 1970s</a:t>
            </a:r>
          </a:p>
          <a:p>
            <a:pPr algn="just">
              <a:lnSpc>
                <a:spcPts val="806"/>
              </a:lnSpc>
            </a:pPr>
            <a:r>
              <a:rPr lang="en-US" sz="576">
                <a:solidFill>
                  <a:srgbClr val="EFEEED"/>
                </a:solidFill>
                <a:latin typeface="Nunito Sans Expanded"/>
                <a:ea typeface="Nunito Sans Expanded"/>
                <a:cs typeface="Nunito Sans Expanded"/>
                <a:sym typeface="Nunito Sans Expanded"/>
              </a:rPr>
              <a:t>Josef Albers</a:t>
            </a:r>
          </a:p>
          <a:p>
            <a:pPr algn="just">
              <a:lnSpc>
                <a:spcPts val="806"/>
              </a:lnSpc>
            </a:pPr>
            <a:r>
              <a:rPr lang="en-US" sz="576">
                <a:solidFill>
                  <a:srgbClr val="EFEEED"/>
                </a:solidFill>
                <a:latin typeface="Nunito Sans Expanded"/>
                <a:ea typeface="Nunito Sans Expanded"/>
                <a:cs typeface="Nunito Sans Expanded"/>
                <a:sym typeface="Nunito Sans Expanded"/>
              </a:rPr>
              <a:t>Screenprint</a:t>
            </a:r>
          </a:p>
          <a:p>
            <a:pPr algn="just">
              <a:lnSpc>
                <a:spcPts val="806"/>
              </a:lnSpc>
            </a:pPr>
            <a:r>
              <a:rPr lang="en-US" sz="576">
                <a:solidFill>
                  <a:srgbClr val="EFEEED"/>
                </a:solidFill>
                <a:latin typeface="Nunito Sans Expanded"/>
                <a:ea typeface="Nunito Sans Expanded"/>
                <a:cs typeface="Nunito Sans Expanded"/>
                <a:sym typeface="Nunito Sans Expanded"/>
              </a:rPr>
              <a:t>Gift of Mrs. Robert Feitz</a:t>
            </a:r>
          </a:p>
          <a:p>
            <a:pPr algn="just">
              <a:lnSpc>
                <a:spcPts val="806"/>
              </a:lnSpc>
            </a:pPr>
            <a:r>
              <a:rPr lang="en-US" sz="576">
                <a:solidFill>
                  <a:srgbClr val="EFEEED"/>
                </a:solidFill>
                <a:latin typeface="Nunito Sans Expanded"/>
                <a:ea typeface="Nunito Sans Expanded"/>
                <a:cs typeface="Nunito Sans Expanded"/>
                <a:sym typeface="Nunito Sans Expanded"/>
              </a:rPr>
              <a:t>SN8551.16</a:t>
            </a:r>
          </a:p>
          <a:p>
            <a:pPr algn="just">
              <a:lnSpc>
                <a:spcPts val="806"/>
              </a:lnSpc>
            </a:pPr>
            <a:endParaRPr lang="en-US" sz="576">
              <a:solidFill>
                <a:srgbClr val="EFEEED"/>
              </a:solidFill>
              <a:latin typeface="Nunito Sans Expanded"/>
              <a:ea typeface="Nunito Sans Expanded"/>
              <a:cs typeface="Nunito Sans Expanded"/>
              <a:sym typeface="Nunito Sans Expanded"/>
            </a:endParaRPr>
          </a:p>
          <a:p>
            <a:pPr algn="just">
              <a:lnSpc>
                <a:spcPts val="806"/>
              </a:lnSpc>
            </a:pPr>
            <a:endParaRPr lang="en-US" sz="576">
              <a:solidFill>
                <a:srgbClr val="EFEEED"/>
              </a:solidFill>
              <a:latin typeface="Nunito Sans Expanded"/>
              <a:ea typeface="Nunito Sans Expanded"/>
              <a:cs typeface="Nunito Sans Expanded"/>
              <a:sym typeface="Nunito Sans Expanded"/>
            </a:endParaRPr>
          </a:p>
          <a:p>
            <a:pPr marL="0" lvl="0" indent="0" algn="just">
              <a:lnSpc>
                <a:spcPts val="806"/>
              </a:lnSpc>
            </a:pPr>
            <a:endParaRPr lang="en-US" sz="576">
              <a:solidFill>
                <a:srgbClr val="EFEEED"/>
              </a:solidFill>
              <a:latin typeface="Nunito Sans Expanded"/>
              <a:ea typeface="Nunito Sans Expanded"/>
              <a:cs typeface="Nunito Sans Expanded"/>
              <a:sym typeface="Nunito Sans Expanded"/>
            </a:endParaRPr>
          </a:p>
        </p:txBody>
      </p:sp>
      <p:sp>
        <p:nvSpPr>
          <p:cNvPr id="5" name="TextBox 5"/>
          <p:cNvSpPr txBox="1"/>
          <p:nvPr/>
        </p:nvSpPr>
        <p:spPr>
          <a:xfrm>
            <a:off x="13090406" y="1637773"/>
            <a:ext cx="4571949" cy="771507"/>
          </a:xfrm>
          <a:prstGeom prst="rect">
            <a:avLst/>
          </a:prstGeom>
        </p:spPr>
        <p:txBody>
          <a:bodyPr lIns="0" tIns="0" rIns="0" bIns="0" rtlCol="0" anchor="t">
            <a:spAutoFit/>
          </a:bodyPr>
          <a:lstStyle/>
          <a:p>
            <a:pPr algn="l">
              <a:lnSpc>
                <a:spcPts val="5929"/>
              </a:lnSpc>
            </a:pPr>
            <a:r>
              <a:rPr lang="en-US" sz="3952" b="1" spc="39">
                <a:solidFill>
                  <a:srgbClr val="5271FF"/>
                </a:solidFill>
                <a:latin typeface="Helvetica World Bold"/>
                <a:ea typeface="Helvetica World Bold"/>
                <a:cs typeface="Helvetica World Bold"/>
                <a:sym typeface="Helvetica World Bold"/>
              </a:rPr>
              <a:t>INTRODUCTIONS</a:t>
            </a:r>
          </a:p>
        </p:txBody>
      </p:sp>
      <p:sp>
        <p:nvSpPr>
          <p:cNvPr id="6" name="TextBox 6"/>
          <p:cNvSpPr txBox="1"/>
          <p:nvPr/>
        </p:nvSpPr>
        <p:spPr>
          <a:xfrm>
            <a:off x="836775" y="9191625"/>
            <a:ext cx="7162860" cy="854709"/>
          </a:xfrm>
          <a:prstGeom prst="rect">
            <a:avLst/>
          </a:prstGeom>
        </p:spPr>
        <p:txBody>
          <a:bodyPr lIns="0" tIns="0" rIns="0" bIns="0" rtlCol="0" anchor="t">
            <a:spAutoFit/>
          </a:bodyPr>
          <a:lstStyle/>
          <a:p>
            <a:pPr algn="just">
              <a:lnSpc>
                <a:spcPts val="2240"/>
              </a:lnSpc>
            </a:pPr>
            <a:r>
              <a:rPr lang="en-US" sz="1600">
                <a:solidFill>
                  <a:srgbClr val="5271FF"/>
                </a:solidFill>
                <a:latin typeface="Impact"/>
                <a:ea typeface="Impact"/>
                <a:cs typeface="Impact"/>
                <a:sym typeface="Impact"/>
              </a:rPr>
              <a:t>TRANSFERABLE SKILLS: </a:t>
            </a:r>
          </a:p>
          <a:p>
            <a:pPr algn="just">
              <a:lnSpc>
                <a:spcPts val="2240"/>
              </a:lnSpc>
            </a:pPr>
            <a:r>
              <a:rPr lang="en-US" sz="1600">
                <a:solidFill>
                  <a:srgbClr val="5271FF"/>
                </a:solidFill>
                <a:latin typeface="Impact"/>
                <a:ea typeface="Impact"/>
                <a:cs typeface="Impact"/>
                <a:sym typeface="Impact"/>
              </a:rPr>
              <a:t>ACTIVE LISTENING, CLOSE LOOKING, COLLABORATION, COMMUNICATION, CRITICAL THINKING, EMPATHY, SELF-AWARENESS</a:t>
            </a:r>
          </a:p>
        </p:txBody>
      </p:sp>
      <p:sp>
        <p:nvSpPr>
          <p:cNvPr id="7" name="TextBox 7"/>
          <p:cNvSpPr txBox="1"/>
          <p:nvPr/>
        </p:nvSpPr>
        <p:spPr>
          <a:xfrm>
            <a:off x="1592721" y="4184650"/>
            <a:ext cx="6406914" cy="4687572"/>
          </a:xfrm>
          <a:prstGeom prst="rect">
            <a:avLst/>
          </a:prstGeom>
        </p:spPr>
        <p:txBody>
          <a:bodyPr lIns="0" tIns="0" rIns="0" bIns="0" rtlCol="0" anchor="t">
            <a:spAutoFit/>
          </a:bodyPr>
          <a:lstStyle/>
          <a:p>
            <a:pPr algn="ctr">
              <a:lnSpc>
                <a:spcPts val="7279"/>
              </a:lnSpc>
            </a:pPr>
            <a:r>
              <a:rPr lang="en-US" sz="5199">
                <a:solidFill>
                  <a:srgbClr val="FFFFFF"/>
                </a:solidFill>
                <a:latin typeface="Impact"/>
                <a:ea typeface="Impact"/>
                <a:cs typeface="Impact"/>
                <a:sym typeface="Impact"/>
              </a:rPr>
              <a:t>BOX BREATHING  </a:t>
            </a:r>
          </a:p>
          <a:p>
            <a:pPr algn="ctr">
              <a:lnSpc>
                <a:spcPts val="7279"/>
              </a:lnSpc>
            </a:pPr>
            <a:endParaRPr lang="en-US" sz="5199">
              <a:solidFill>
                <a:srgbClr val="FFFFFF"/>
              </a:solidFill>
              <a:latin typeface="Impact"/>
              <a:ea typeface="Impact"/>
              <a:cs typeface="Impact"/>
              <a:sym typeface="Impact"/>
            </a:endParaRPr>
          </a:p>
          <a:p>
            <a:pPr algn="ctr">
              <a:lnSpc>
                <a:spcPts val="7279"/>
              </a:lnSpc>
              <a:spcBef>
                <a:spcPct val="0"/>
              </a:spcBef>
            </a:pPr>
            <a:r>
              <a:rPr lang="en-US" sz="5199">
                <a:solidFill>
                  <a:srgbClr val="FFFFFF"/>
                </a:solidFill>
                <a:latin typeface="Impact"/>
                <a:ea typeface="Impact"/>
                <a:cs typeface="Impact"/>
                <a:sym typeface="Impact"/>
              </a:rPr>
              <a:t>TURN AND TALK AND INTRODUCE YOURSELF TO A NEIGHBOR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3978334"/>
            <a:ext cx="18288000" cy="17752219"/>
          </a:xfrm>
          <a:custGeom>
            <a:avLst/>
            <a:gdLst/>
            <a:ahLst/>
            <a:cxnLst/>
            <a:rect l="l" t="t" r="r" b="b"/>
            <a:pathLst>
              <a:path w="18288000" h="17752219">
                <a:moveTo>
                  <a:pt x="0" y="0"/>
                </a:moveTo>
                <a:lnTo>
                  <a:pt x="18288000" y="0"/>
                </a:lnTo>
                <a:lnTo>
                  <a:pt x="18288000" y="17752219"/>
                </a:lnTo>
                <a:lnTo>
                  <a:pt x="0" y="17752219"/>
                </a:lnTo>
                <a:lnTo>
                  <a:pt x="0" y="0"/>
                </a:lnTo>
                <a:close/>
              </a:path>
            </a:pathLst>
          </a:custGeom>
          <a:blipFill>
            <a:blip r:embed="rId2"/>
            <a:stretch>
              <a:fillRect/>
            </a:stretch>
          </a:blipFill>
        </p:spPr>
      </p:sp>
      <p:sp>
        <p:nvSpPr>
          <p:cNvPr id="3" name="TextBox 3"/>
          <p:cNvSpPr txBox="1"/>
          <p:nvPr/>
        </p:nvSpPr>
        <p:spPr>
          <a:xfrm>
            <a:off x="5176391" y="2473350"/>
            <a:ext cx="7935218" cy="7354123"/>
          </a:xfrm>
          <a:prstGeom prst="rect">
            <a:avLst/>
          </a:prstGeom>
        </p:spPr>
        <p:txBody>
          <a:bodyPr lIns="0" tIns="0" rIns="0" bIns="0" rtlCol="0" anchor="t">
            <a:spAutoFit/>
          </a:bodyPr>
          <a:lstStyle/>
          <a:p>
            <a:pPr algn="ctr">
              <a:lnSpc>
                <a:spcPts val="9758"/>
              </a:lnSpc>
            </a:pPr>
            <a:r>
              <a:rPr lang="en-US" sz="6137" b="1">
                <a:solidFill>
                  <a:srgbClr val="272A46"/>
                </a:solidFill>
                <a:latin typeface="Aileron Bold"/>
                <a:ea typeface="Aileron Bold"/>
                <a:cs typeface="Aileron Bold"/>
                <a:sym typeface="Aileron Bold"/>
              </a:rPr>
              <a:t>Present and Attentive</a:t>
            </a:r>
          </a:p>
          <a:p>
            <a:pPr algn="ctr">
              <a:lnSpc>
                <a:spcPts val="9758"/>
              </a:lnSpc>
            </a:pPr>
            <a:r>
              <a:rPr lang="en-US" sz="6137" b="1">
                <a:solidFill>
                  <a:srgbClr val="272A46"/>
                </a:solidFill>
                <a:latin typeface="Aileron Bold"/>
                <a:ea typeface="Aileron Bold"/>
                <a:cs typeface="Aileron Bold"/>
                <a:sym typeface="Aileron Bold"/>
              </a:rPr>
              <a:t>Curious</a:t>
            </a:r>
          </a:p>
          <a:p>
            <a:pPr algn="ctr">
              <a:lnSpc>
                <a:spcPts val="9758"/>
              </a:lnSpc>
            </a:pPr>
            <a:r>
              <a:rPr lang="en-US" sz="6137" b="1">
                <a:solidFill>
                  <a:srgbClr val="272A46"/>
                </a:solidFill>
                <a:latin typeface="Aileron Bold"/>
                <a:ea typeface="Aileron Bold"/>
                <a:cs typeface="Aileron Bold"/>
                <a:sym typeface="Aileron Bold"/>
              </a:rPr>
              <a:t>Non-judgmental</a:t>
            </a:r>
          </a:p>
          <a:p>
            <a:pPr algn="ctr">
              <a:lnSpc>
                <a:spcPts val="9758"/>
              </a:lnSpc>
            </a:pPr>
            <a:r>
              <a:rPr lang="en-US" sz="6137" b="1">
                <a:solidFill>
                  <a:srgbClr val="272A46"/>
                </a:solidFill>
                <a:latin typeface="Aileron Bold"/>
                <a:ea typeface="Aileron Bold"/>
                <a:cs typeface="Aileron Bold"/>
                <a:sym typeface="Aileron Bold"/>
              </a:rPr>
              <a:t>Respectful</a:t>
            </a:r>
          </a:p>
          <a:p>
            <a:pPr algn="ctr">
              <a:lnSpc>
                <a:spcPts val="9758"/>
              </a:lnSpc>
            </a:pPr>
            <a:r>
              <a:rPr lang="en-US" sz="6137" b="1">
                <a:solidFill>
                  <a:srgbClr val="272A46"/>
                </a:solidFill>
                <a:latin typeface="Aileron Bold"/>
                <a:ea typeface="Aileron Bold"/>
                <a:cs typeface="Aileron Bold"/>
                <a:sym typeface="Aileron Bold"/>
              </a:rPr>
              <a:t>Authentic</a:t>
            </a:r>
          </a:p>
          <a:p>
            <a:pPr algn="ctr">
              <a:lnSpc>
                <a:spcPts val="9758"/>
              </a:lnSpc>
            </a:pPr>
            <a:r>
              <a:rPr lang="en-US" sz="6137" b="1">
                <a:solidFill>
                  <a:srgbClr val="272A46"/>
                </a:solidFill>
                <a:latin typeface="Aileron Bold"/>
                <a:ea typeface="Aileron Bold"/>
                <a:cs typeface="Aileron Bold"/>
                <a:sym typeface="Aileron Bold"/>
              </a:rPr>
              <a:t>Open and Accessible</a:t>
            </a:r>
          </a:p>
        </p:txBody>
      </p:sp>
      <p:sp>
        <p:nvSpPr>
          <p:cNvPr id="4" name="TextBox 4"/>
          <p:cNvSpPr txBox="1"/>
          <p:nvPr/>
        </p:nvSpPr>
        <p:spPr>
          <a:xfrm>
            <a:off x="1477581" y="1056715"/>
            <a:ext cx="8773742" cy="1844040"/>
          </a:xfrm>
          <a:prstGeom prst="rect">
            <a:avLst/>
          </a:prstGeom>
        </p:spPr>
        <p:txBody>
          <a:bodyPr lIns="0" tIns="0" rIns="0" bIns="0" rtlCol="0" anchor="t">
            <a:spAutoFit/>
          </a:bodyPr>
          <a:lstStyle/>
          <a:p>
            <a:pPr marL="0" lvl="0" indent="0" algn="l">
              <a:lnSpc>
                <a:spcPts val="11205"/>
              </a:lnSpc>
            </a:pPr>
            <a:r>
              <a:rPr lang="en-US" sz="13500">
                <a:solidFill>
                  <a:srgbClr val="5271FF"/>
                </a:solidFill>
                <a:latin typeface="Impact"/>
                <a:ea typeface="Impact"/>
                <a:cs typeface="Impact"/>
                <a:sym typeface="Impact"/>
              </a:rPr>
              <a:t>CORE VALUES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61616"/>
        </a:solidFill>
        <a:effectLst/>
      </p:bgPr>
    </p:bg>
    <p:spTree>
      <p:nvGrpSpPr>
        <p:cNvPr id="1" name=""/>
        <p:cNvGrpSpPr/>
        <p:nvPr/>
      </p:nvGrpSpPr>
      <p:grpSpPr>
        <a:xfrm>
          <a:off x="0" y="0"/>
          <a:ext cx="0" cy="0"/>
          <a:chOff x="0" y="0"/>
          <a:chExt cx="0" cy="0"/>
        </a:xfrm>
      </p:grpSpPr>
      <p:sp>
        <p:nvSpPr>
          <p:cNvPr id="2" name="TextBox 2"/>
          <p:cNvSpPr txBox="1"/>
          <p:nvPr/>
        </p:nvSpPr>
        <p:spPr>
          <a:xfrm>
            <a:off x="1028700" y="3391674"/>
            <a:ext cx="6851246" cy="962660"/>
          </a:xfrm>
          <a:prstGeom prst="rect">
            <a:avLst/>
          </a:prstGeom>
        </p:spPr>
        <p:txBody>
          <a:bodyPr lIns="0" tIns="0" rIns="0" bIns="0" rtlCol="0" anchor="t">
            <a:spAutoFit/>
          </a:bodyPr>
          <a:lstStyle/>
          <a:p>
            <a:pPr algn="ctr">
              <a:lnSpc>
                <a:spcPts val="7840"/>
              </a:lnSpc>
              <a:spcBef>
                <a:spcPct val="0"/>
              </a:spcBef>
            </a:pPr>
            <a:r>
              <a:rPr lang="en-US" sz="5600" b="1">
                <a:solidFill>
                  <a:srgbClr val="FFFFFF"/>
                </a:solidFill>
                <a:latin typeface="Aileron Bold"/>
                <a:ea typeface="Aileron Bold"/>
                <a:cs typeface="Aileron Bold"/>
                <a:sym typeface="Aileron Bold"/>
              </a:rPr>
              <a:t>Increased curiosity</a:t>
            </a:r>
          </a:p>
        </p:txBody>
      </p:sp>
      <p:sp>
        <p:nvSpPr>
          <p:cNvPr id="3" name="TextBox 3"/>
          <p:cNvSpPr txBox="1"/>
          <p:nvPr/>
        </p:nvSpPr>
        <p:spPr>
          <a:xfrm>
            <a:off x="8784388" y="3401199"/>
            <a:ext cx="9031581" cy="920115"/>
          </a:xfrm>
          <a:prstGeom prst="rect">
            <a:avLst/>
          </a:prstGeom>
        </p:spPr>
        <p:txBody>
          <a:bodyPr lIns="0" tIns="0" rIns="0" bIns="0" rtlCol="0" anchor="t">
            <a:spAutoFit/>
          </a:bodyPr>
          <a:lstStyle/>
          <a:p>
            <a:pPr algn="ctr">
              <a:lnSpc>
                <a:spcPts val="7560"/>
              </a:lnSpc>
              <a:spcBef>
                <a:spcPct val="0"/>
              </a:spcBef>
            </a:pPr>
            <a:r>
              <a:rPr lang="en-US" sz="5400" b="1">
                <a:solidFill>
                  <a:srgbClr val="4B60E3"/>
                </a:solidFill>
                <a:latin typeface="Aileron Bold"/>
                <a:ea typeface="Aileron Bold"/>
                <a:cs typeface="Aileron Bold"/>
                <a:sym typeface="Aileron Bold"/>
              </a:rPr>
              <a:t>Increased enjoyment of art</a:t>
            </a:r>
          </a:p>
        </p:txBody>
      </p:sp>
      <p:sp>
        <p:nvSpPr>
          <p:cNvPr id="4" name="TextBox 4"/>
          <p:cNvSpPr txBox="1"/>
          <p:nvPr/>
        </p:nvSpPr>
        <p:spPr>
          <a:xfrm>
            <a:off x="831893" y="5447710"/>
            <a:ext cx="7701409" cy="962660"/>
          </a:xfrm>
          <a:prstGeom prst="rect">
            <a:avLst/>
          </a:prstGeom>
        </p:spPr>
        <p:txBody>
          <a:bodyPr lIns="0" tIns="0" rIns="0" bIns="0" rtlCol="0" anchor="t">
            <a:spAutoFit/>
          </a:bodyPr>
          <a:lstStyle/>
          <a:p>
            <a:pPr algn="ctr">
              <a:lnSpc>
                <a:spcPts val="7840"/>
              </a:lnSpc>
              <a:spcBef>
                <a:spcPct val="0"/>
              </a:spcBef>
            </a:pPr>
            <a:r>
              <a:rPr lang="en-US" sz="5600" b="1">
                <a:solidFill>
                  <a:srgbClr val="4B60E3"/>
                </a:solidFill>
                <a:latin typeface="Aileron Bold"/>
                <a:ea typeface="Aileron Bold"/>
                <a:cs typeface="Aileron Bold"/>
                <a:sym typeface="Aileron Bold"/>
              </a:rPr>
              <a:t>Increased awareness </a:t>
            </a:r>
          </a:p>
        </p:txBody>
      </p:sp>
      <p:sp>
        <p:nvSpPr>
          <p:cNvPr id="5" name="TextBox 5"/>
          <p:cNvSpPr txBox="1"/>
          <p:nvPr/>
        </p:nvSpPr>
        <p:spPr>
          <a:xfrm>
            <a:off x="10309045" y="5447710"/>
            <a:ext cx="6005438" cy="962660"/>
          </a:xfrm>
          <a:prstGeom prst="rect">
            <a:avLst/>
          </a:prstGeom>
        </p:spPr>
        <p:txBody>
          <a:bodyPr lIns="0" tIns="0" rIns="0" bIns="0" rtlCol="0" anchor="t">
            <a:spAutoFit/>
          </a:bodyPr>
          <a:lstStyle/>
          <a:p>
            <a:pPr algn="ctr">
              <a:lnSpc>
                <a:spcPts val="7840"/>
              </a:lnSpc>
              <a:spcBef>
                <a:spcPct val="0"/>
              </a:spcBef>
            </a:pPr>
            <a:r>
              <a:rPr lang="en-US" sz="5600" b="1">
                <a:solidFill>
                  <a:srgbClr val="FFFFFF"/>
                </a:solidFill>
                <a:latin typeface="Aileron Bold"/>
                <a:ea typeface="Aileron Bold"/>
                <a:cs typeface="Aileron Bold"/>
                <a:sym typeface="Aileron Bold"/>
              </a:rPr>
              <a:t>Improved focus</a:t>
            </a:r>
          </a:p>
        </p:txBody>
      </p:sp>
      <p:sp>
        <p:nvSpPr>
          <p:cNvPr id="6" name="TextBox 6"/>
          <p:cNvSpPr txBox="1"/>
          <p:nvPr/>
        </p:nvSpPr>
        <p:spPr>
          <a:xfrm>
            <a:off x="10309045" y="7305040"/>
            <a:ext cx="5982267" cy="1953260"/>
          </a:xfrm>
          <a:prstGeom prst="rect">
            <a:avLst/>
          </a:prstGeom>
        </p:spPr>
        <p:txBody>
          <a:bodyPr lIns="0" tIns="0" rIns="0" bIns="0" rtlCol="0" anchor="t">
            <a:spAutoFit/>
          </a:bodyPr>
          <a:lstStyle/>
          <a:p>
            <a:pPr algn="ctr">
              <a:lnSpc>
                <a:spcPts val="7840"/>
              </a:lnSpc>
              <a:spcBef>
                <a:spcPct val="0"/>
              </a:spcBef>
            </a:pPr>
            <a:r>
              <a:rPr lang="en-US" sz="5600" b="1">
                <a:solidFill>
                  <a:srgbClr val="4B60E3"/>
                </a:solidFill>
                <a:latin typeface="Aileron Bold"/>
                <a:ea typeface="Aileron Bold"/>
                <a:cs typeface="Aileron Bold"/>
                <a:sym typeface="Aileron Bold"/>
              </a:rPr>
              <a:t>More open to new experiences</a:t>
            </a:r>
          </a:p>
        </p:txBody>
      </p:sp>
      <p:sp>
        <p:nvSpPr>
          <p:cNvPr id="7" name="TextBox 7"/>
          <p:cNvSpPr txBox="1"/>
          <p:nvPr/>
        </p:nvSpPr>
        <p:spPr>
          <a:xfrm>
            <a:off x="1256975" y="7376160"/>
            <a:ext cx="6851246" cy="962660"/>
          </a:xfrm>
          <a:prstGeom prst="rect">
            <a:avLst/>
          </a:prstGeom>
        </p:spPr>
        <p:txBody>
          <a:bodyPr lIns="0" tIns="0" rIns="0" bIns="0" rtlCol="0" anchor="t">
            <a:spAutoFit/>
          </a:bodyPr>
          <a:lstStyle/>
          <a:p>
            <a:pPr algn="ctr">
              <a:lnSpc>
                <a:spcPts val="7840"/>
              </a:lnSpc>
              <a:spcBef>
                <a:spcPct val="0"/>
              </a:spcBef>
            </a:pPr>
            <a:r>
              <a:rPr lang="en-US" sz="5600" b="1">
                <a:solidFill>
                  <a:srgbClr val="FFFFFF"/>
                </a:solidFill>
                <a:latin typeface="Aileron Bold"/>
                <a:ea typeface="Aileron Bold"/>
                <a:cs typeface="Aileron Bold"/>
                <a:sym typeface="Aileron Bold"/>
              </a:rPr>
              <a:t>Applied practices</a:t>
            </a:r>
          </a:p>
        </p:txBody>
      </p:sp>
      <p:sp>
        <p:nvSpPr>
          <p:cNvPr id="8" name="TextBox 8"/>
          <p:cNvSpPr txBox="1"/>
          <p:nvPr/>
        </p:nvSpPr>
        <p:spPr>
          <a:xfrm>
            <a:off x="1028700" y="1238250"/>
            <a:ext cx="9874776" cy="1808772"/>
          </a:xfrm>
          <a:prstGeom prst="rect">
            <a:avLst/>
          </a:prstGeom>
        </p:spPr>
        <p:txBody>
          <a:bodyPr lIns="0" tIns="0" rIns="0" bIns="0" rtlCol="0" anchor="t">
            <a:spAutoFit/>
          </a:bodyPr>
          <a:lstStyle/>
          <a:p>
            <a:pPr marL="0" lvl="0" indent="0" algn="l">
              <a:lnSpc>
                <a:spcPts val="11038"/>
              </a:lnSpc>
            </a:pPr>
            <a:r>
              <a:rPr lang="en-US" sz="13298">
                <a:solidFill>
                  <a:srgbClr val="5271FF"/>
                </a:solidFill>
                <a:latin typeface="Impact"/>
                <a:ea typeface="Impact"/>
                <a:cs typeface="Impact"/>
                <a:sym typeface="Impact"/>
              </a:rPr>
              <a:t>KEY FINDINGS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61616"/>
        </a:solidFill>
        <a:effectLst/>
      </p:bgPr>
    </p:bg>
    <p:spTree>
      <p:nvGrpSpPr>
        <p:cNvPr id="1" name=""/>
        <p:cNvGrpSpPr/>
        <p:nvPr/>
      </p:nvGrpSpPr>
      <p:grpSpPr>
        <a:xfrm>
          <a:off x="0" y="0"/>
          <a:ext cx="0" cy="0"/>
          <a:chOff x="0" y="0"/>
          <a:chExt cx="0" cy="0"/>
        </a:xfrm>
      </p:grpSpPr>
      <p:sp>
        <p:nvSpPr>
          <p:cNvPr id="2" name="Freeform 2"/>
          <p:cNvSpPr/>
          <p:nvPr/>
        </p:nvSpPr>
        <p:spPr>
          <a:xfrm>
            <a:off x="7707360" y="7668769"/>
            <a:ext cx="2145087" cy="2145087"/>
          </a:xfrm>
          <a:custGeom>
            <a:avLst/>
            <a:gdLst/>
            <a:ahLst/>
            <a:cxnLst/>
            <a:rect l="l" t="t" r="r" b="b"/>
            <a:pathLst>
              <a:path w="2145087" h="2145087">
                <a:moveTo>
                  <a:pt x="0" y="0"/>
                </a:moveTo>
                <a:lnTo>
                  <a:pt x="2145086" y="0"/>
                </a:lnTo>
                <a:lnTo>
                  <a:pt x="2145086" y="2145087"/>
                </a:lnTo>
                <a:lnTo>
                  <a:pt x="0" y="2145087"/>
                </a:lnTo>
                <a:lnTo>
                  <a:pt x="0" y="0"/>
                </a:lnTo>
                <a:close/>
              </a:path>
            </a:pathLst>
          </a:custGeom>
          <a:blipFill>
            <a:blip r:embed="rId2"/>
            <a:stretch>
              <a:fillRect/>
            </a:stretch>
          </a:blipFill>
        </p:spPr>
      </p:sp>
      <p:sp>
        <p:nvSpPr>
          <p:cNvPr id="3" name="TextBox 3"/>
          <p:cNvSpPr txBox="1"/>
          <p:nvPr/>
        </p:nvSpPr>
        <p:spPr>
          <a:xfrm>
            <a:off x="1844580" y="3639068"/>
            <a:ext cx="15414720" cy="1009651"/>
          </a:xfrm>
          <a:prstGeom prst="rect">
            <a:avLst/>
          </a:prstGeom>
        </p:spPr>
        <p:txBody>
          <a:bodyPr lIns="0" tIns="0" rIns="0" bIns="0" rtlCol="0" anchor="t">
            <a:spAutoFit/>
          </a:bodyPr>
          <a:lstStyle/>
          <a:p>
            <a:pPr algn="ctr">
              <a:lnSpc>
                <a:spcPts val="8399"/>
              </a:lnSpc>
            </a:pPr>
            <a:r>
              <a:rPr lang="en-US" sz="5999" b="1" i="1">
                <a:solidFill>
                  <a:srgbClr val="FFFFFF"/>
                </a:solidFill>
                <a:latin typeface="Canva Sans Bold Italics"/>
                <a:ea typeface="Canva Sans Bold Italics"/>
                <a:cs typeface="Canva Sans Bold Italics"/>
                <a:sym typeface="Canva Sans Bold Italics"/>
              </a:rPr>
              <a:t>“I just find myself asking more questions. </a:t>
            </a:r>
          </a:p>
        </p:txBody>
      </p:sp>
      <p:sp>
        <p:nvSpPr>
          <p:cNvPr id="4" name="TextBox 4"/>
          <p:cNvSpPr txBox="1"/>
          <p:nvPr/>
        </p:nvSpPr>
        <p:spPr>
          <a:xfrm>
            <a:off x="1181100" y="1390650"/>
            <a:ext cx="9874776" cy="1808772"/>
          </a:xfrm>
          <a:prstGeom prst="rect">
            <a:avLst/>
          </a:prstGeom>
        </p:spPr>
        <p:txBody>
          <a:bodyPr lIns="0" tIns="0" rIns="0" bIns="0" rtlCol="0" anchor="t">
            <a:spAutoFit/>
          </a:bodyPr>
          <a:lstStyle/>
          <a:p>
            <a:pPr marL="0" lvl="0" indent="0" algn="l">
              <a:lnSpc>
                <a:spcPts val="11038"/>
              </a:lnSpc>
            </a:pPr>
            <a:r>
              <a:rPr lang="en-US" sz="13298">
                <a:solidFill>
                  <a:srgbClr val="5271FF"/>
                </a:solidFill>
                <a:latin typeface="Impact"/>
                <a:ea typeface="Impact"/>
                <a:cs typeface="Impact"/>
                <a:sym typeface="Impact"/>
              </a:rPr>
              <a:t>IMPACT</a:t>
            </a:r>
          </a:p>
        </p:txBody>
      </p:sp>
      <p:sp>
        <p:nvSpPr>
          <p:cNvPr id="5" name="TextBox 5"/>
          <p:cNvSpPr txBox="1"/>
          <p:nvPr/>
        </p:nvSpPr>
        <p:spPr>
          <a:xfrm>
            <a:off x="1844580" y="5158931"/>
            <a:ext cx="15414720" cy="3659505"/>
          </a:xfrm>
          <a:prstGeom prst="rect">
            <a:avLst/>
          </a:prstGeom>
        </p:spPr>
        <p:txBody>
          <a:bodyPr lIns="0" tIns="0" rIns="0" bIns="0" rtlCol="0" anchor="t">
            <a:spAutoFit/>
          </a:bodyPr>
          <a:lstStyle/>
          <a:p>
            <a:pPr algn="ctr">
              <a:lnSpc>
                <a:spcPts val="8399"/>
              </a:lnSpc>
            </a:pPr>
            <a:r>
              <a:rPr lang="en-US" sz="5999" b="1" i="1">
                <a:solidFill>
                  <a:srgbClr val="FFFFFF"/>
                </a:solidFill>
                <a:latin typeface="Canva Sans Bold Italics"/>
                <a:ea typeface="Canva Sans Bold Italics"/>
                <a:cs typeface="Canva Sans Bold Italics"/>
                <a:sym typeface="Canva Sans Bold Italics"/>
              </a:rPr>
              <a:t> I wonder more. </a:t>
            </a:r>
          </a:p>
          <a:p>
            <a:pPr algn="ctr">
              <a:lnSpc>
                <a:spcPts val="8399"/>
              </a:lnSpc>
            </a:pPr>
            <a:endParaRPr lang="en-US" sz="5999" b="1" i="1">
              <a:solidFill>
                <a:srgbClr val="FFFFFF"/>
              </a:solidFill>
              <a:latin typeface="Canva Sans Bold Italics"/>
              <a:ea typeface="Canva Sans Bold Italics"/>
              <a:cs typeface="Canva Sans Bold Italics"/>
              <a:sym typeface="Canva Sans Bold Italics"/>
            </a:endParaRPr>
          </a:p>
          <a:p>
            <a:pPr algn="ctr">
              <a:lnSpc>
                <a:spcPts val="7279"/>
              </a:lnSpc>
            </a:pPr>
            <a:endParaRPr lang="en-US" sz="5999" b="1" i="1">
              <a:solidFill>
                <a:srgbClr val="FFFFFF"/>
              </a:solidFill>
              <a:latin typeface="Canva Sans Bold Italics"/>
              <a:ea typeface="Canva Sans Bold Italics"/>
              <a:cs typeface="Canva Sans Bold Italics"/>
              <a:sym typeface="Canva Sans Bold Italics"/>
            </a:endParaRPr>
          </a:p>
          <a:p>
            <a:pPr algn="r">
              <a:lnSpc>
                <a:spcPts val="5040"/>
              </a:lnSpc>
            </a:pPr>
            <a:endParaRPr lang="en-US" sz="5999" b="1" i="1">
              <a:solidFill>
                <a:srgbClr val="FFFFFF"/>
              </a:solidFill>
              <a:latin typeface="Canva Sans Bold Italics"/>
              <a:ea typeface="Canva Sans Bold Italics"/>
              <a:cs typeface="Canva Sans Bold Italics"/>
              <a:sym typeface="Canva Sans Bold Italics"/>
            </a:endParaRPr>
          </a:p>
        </p:txBody>
      </p:sp>
      <p:sp>
        <p:nvSpPr>
          <p:cNvPr id="6" name="TextBox 6"/>
          <p:cNvSpPr txBox="1"/>
          <p:nvPr/>
        </p:nvSpPr>
        <p:spPr>
          <a:xfrm>
            <a:off x="1844580" y="5488179"/>
            <a:ext cx="15414720" cy="3001010"/>
          </a:xfrm>
          <a:prstGeom prst="rect">
            <a:avLst/>
          </a:prstGeom>
        </p:spPr>
        <p:txBody>
          <a:bodyPr lIns="0" tIns="0" rIns="0" bIns="0" rtlCol="0" anchor="t">
            <a:spAutoFit/>
          </a:bodyPr>
          <a:lstStyle/>
          <a:p>
            <a:pPr algn="ctr">
              <a:lnSpc>
                <a:spcPts val="8399"/>
              </a:lnSpc>
            </a:pPr>
            <a:endParaRPr/>
          </a:p>
          <a:p>
            <a:pPr algn="ctr">
              <a:lnSpc>
                <a:spcPts val="8399"/>
              </a:lnSpc>
            </a:pPr>
            <a:r>
              <a:rPr lang="en-US" sz="5999" b="1" i="1">
                <a:solidFill>
                  <a:srgbClr val="FFFFFF"/>
                </a:solidFill>
                <a:latin typeface="Canva Sans Bold Italics"/>
                <a:ea typeface="Canva Sans Bold Italics"/>
                <a:cs typeface="Canva Sans Bold Italics"/>
                <a:sym typeface="Canva Sans Bold Italics"/>
              </a:rPr>
              <a:t>There’s so much to wonder about.” </a:t>
            </a:r>
          </a:p>
          <a:p>
            <a:pPr algn="ctr">
              <a:lnSpc>
                <a:spcPts val="7279"/>
              </a:lnSpc>
            </a:pPr>
            <a:endParaRPr lang="en-US" sz="5999" b="1" i="1">
              <a:solidFill>
                <a:srgbClr val="FFFFFF"/>
              </a:solidFill>
              <a:latin typeface="Canva Sans Bold Italics"/>
              <a:ea typeface="Canva Sans Bold Italics"/>
              <a:cs typeface="Canva Sans Bold Italics"/>
              <a:sym typeface="Canva Sans Bold Italics"/>
            </a:endParaRPr>
          </a:p>
        </p:txBody>
      </p:sp>
      <p:sp>
        <p:nvSpPr>
          <p:cNvPr id="7" name="TextBox 7"/>
          <p:cNvSpPr txBox="1"/>
          <p:nvPr/>
        </p:nvSpPr>
        <p:spPr>
          <a:xfrm>
            <a:off x="2145087" y="7668769"/>
            <a:ext cx="15414720" cy="1545590"/>
          </a:xfrm>
          <a:prstGeom prst="rect">
            <a:avLst/>
          </a:prstGeom>
        </p:spPr>
        <p:txBody>
          <a:bodyPr lIns="0" tIns="0" rIns="0" bIns="0" rtlCol="0" anchor="t">
            <a:spAutoFit/>
          </a:bodyPr>
          <a:lstStyle/>
          <a:p>
            <a:pPr algn="ctr">
              <a:lnSpc>
                <a:spcPts val="7279"/>
              </a:lnSpc>
            </a:pPr>
            <a:endParaRPr/>
          </a:p>
          <a:p>
            <a:pPr algn="r">
              <a:lnSpc>
                <a:spcPts val="5040"/>
              </a:lnSpc>
            </a:pPr>
            <a:r>
              <a:rPr lang="en-US" sz="3600" b="1" i="1">
                <a:solidFill>
                  <a:srgbClr val="FFFFFF"/>
                </a:solidFill>
                <a:latin typeface="Canva Sans Bold Italics"/>
                <a:ea typeface="Canva Sans Bold Italics"/>
                <a:cs typeface="Canva Sans Bold Italics"/>
                <a:sym typeface="Canva Sans Bold Italics"/>
              </a:rPr>
              <a:t>- Art Impact Participant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Freeform 2"/>
          <p:cNvSpPr/>
          <p:nvPr/>
        </p:nvSpPr>
        <p:spPr>
          <a:xfrm>
            <a:off x="10591800" y="2874938"/>
            <a:ext cx="7696200" cy="7351483"/>
          </a:xfrm>
          <a:custGeom>
            <a:avLst/>
            <a:gdLst/>
            <a:ahLst/>
            <a:cxnLst/>
            <a:rect l="l" t="t" r="r" b="b"/>
            <a:pathLst>
              <a:path w="7836786" h="8497499">
                <a:moveTo>
                  <a:pt x="0" y="0"/>
                </a:moveTo>
                <a:lnTo>
                  <a:pt x="7836786" y="0"/>
                </a:lnTo>
                <a:lnTo>
                  <a:pt x="7836786" y="8497499"/>
                </a:lnTo>
                <a:lnTo>
                  <a:pt x="0" y="8497499"/>
                </a:lnTo>
                <a:lnTo>
                  <a:pt x="0" y="0"/>
                </a:lnTo>
                <a:close/>
              </a:path>
            </a:pathLst>
          </a:custGeom>
          <a:blipFill>
            <a:blip r:embed="rId2"/>
            <a:stretch>
              <a:fillRect/>
            </a:stretch>
          </a:blipFill>
        </p:spPr>
      </p:sp>
      <p:sp>
        <p:nvSpPr>
          <p:cNvPr id="3" name="TextBox 3"/>
          <p:cNvSpPr txBox="1"/>
          <p:nvPr/>
        </p:nvSpPr>
        <p:spPr>
          <a:xfrm>
            <a:off x="324987" y="565460"/>
            <a:ext cx="12620523" cy="2309478"/>
          </a:xfrm>
          <a:prstGeom prst="rect">
            <a:avLst/>
          </a:prstGeom>
        </p:spPr>
        <p:txBody>
          <a:bodyPr lIns="0" tIns="0" rIns="0" bIns="0" rtlCol="0" anchor="t">
            <a:spAutoFit/>
          </a:bodyPr>
          <a:lstStyle/>
          <a:p>
            <a:pPr algn="l">
              <a:lnSpc>
                <a:spcPts val="9034"/>
              </a:lnSpc>
            </a:pPr>
            <a:r>
              <a:rPr lang="en-US" sz="10885" dirty="0">
                <a:solidFill>
                  <a:srgbClr val="000000"/>
                </a:solidFill>
                <a:latin typeface="Impact"/>
                <a:ea typeface="Impact"/>
                <a:cs typeface="Impact"/>
                <a:sym typeface="Impact"/>
              </a:rPr>
              <a:t>TEEN MINDFULNESS:</a:t>
            </a:r>
          </a:p>
          <a:p>
            <a:pPr marL="0" lvl="0" indent="0" algn="l">
              <a:lnSpc>
                <a:spcPts val="9034"/>
              </a:lnSpc>
            </a:pPr>
            <a:r>
              <a:rPr lang="en-US" sz="9600" dirty="0">
                <a:solidFill>
                  <a:srgbClr val="000000"/>
                </a:solidFill>
                <a:latin typeface="Impact"/>
                <a:ea typeface="Impact"/>
                <a:cs typeface="Impact"/>
                <a:sym typeface="Impact"/>
              </a:rPr>
              <a:t>THE RINGLING MUSEUM</a:t>
            </a:r>
          </a:p>
        </p:txBody>
      </p:sp>
      <p:sp>
        <p:nvSpPr>
          <p:cNvPr id="4" name="TextBox 4"/>
          <p:cNvSpPr txBox="1"/>
          <p:nvPr/>
        </p:nvSpPr>
        <p:spPr>
          <a:xfrm>
            <a:off x="-36576" y="3390900"/>
            <a:ext cx="10413180" cy="6694140"/>
          </a:xfrm>
          <a:prstGeom prst="rect">
            <a:avLst/>
          </a:prstGeom>
        </p:spPr>
        <p:txBody>
          <a:bodyPr lIns="0" tIns="0" rIns="0" bIns="0" rtlCol="0" anchor="t">
            <a:spAutoFit/>
          </a:bodyPr>
          <a:lstStyle/>
          <a:p>
            <a:pPr marL="928374" lvl="1" indent="-464187" algn="l">
              <a:lnSpc>
                <a:spcPts val="3999"/>
              </a:lnSpc>
              <a:buFont typeface="Arial"/>
              <a:buChar char="•"/>
            </a:pPr>
            <a:r>
              <a:rPr lang="en-US" sz="4300" spc="258" dirty="0">
                <a:solidFill>
                  <a:srgbClr val="FFFFFF"/>
                </a:solidFill>
                <a:latin typeface="Impact"/>
                <a:ea typeface="Impact"/>
                <a:cs typeface="Impact"/>
                <a:sym typeface="Impact"/>
              </a:rPr>
              <a:t>Cooperated with a community partner:</a:t>
            </a:r>
          </a:p>
          <a:p>
            <a:pPr algn="l">
              <a:lnSpc>
                <a:spcPts val="3999"/>
              </a:lnSpc>
            </a:pPr>
            <a:r>
              <a:rPr lang="en-US" sz="4300" spc="258" dirty="0">
                <a:solidFill>
                  <a:srgbClr val="FFFFFF"/>
                </a:solidFill>
                <a:latin typeface="Impact"/>
                <a:ea typeface="Impact"/>
                <a:cs typeface="Impact"/>
                <a:sym typeface="Impact"/>
              </a:rPr>
              <a:t>       Girls Inc.</a:t>
            </a:r>
          </a:p>
          <a:p>
            <a:pPr marL="928374" lvl="1" indent="-464187" algn="l">
              <a:lnSpc>
                <a:spcPts val="3999"/>
              </a:lnSpc>
              <a:buFont typeface="Arial"/>
              <a:buChar char="•"/>
            </a:pPr>
            <a:r>
              <a:rPr lang="en-US" sz="4300" spc="258" dirty="0">
                <a:solidFill>
                  <a:srgbClr val="FFFFFF"/>
                </a:solidFill>
                <a:latin typeface="Impact"/>
                <a:ea typeface="Impact"/>
                <a:cs typeface="Impact"/>
                <a:sym typeface="Impact"/>
              </a:rPr>
              <a:t>Utilized specialized facilitators</a:t>
            </a:r>
          </a:p>
          <a:p>
            <a:pPr marL="928374" lvl="1" indent="-464187" algn="l">
              <a:lnSpc>
                <a:spcPts val="3999"/>
              </a:lnSpc>
              <a:buFont typeface="Arial"/>
              <a:buChar char="•"/>
            </a:pPr>
            <a:r>
              <a:rPr lang="en-US" sz="4300" spc="258" dirty="0">
                <a:solidFill>
                  <a:srgbClr val="FFFFFF"/>
                </a:solidFill>
                <a:latin typeface="Impact"/>
                <a:ea typeface="Impact"/>
                <a:cs typeface="Impact"/>
                <a:sym typeface="Impact"/>
              </a:rPr>
              <a:t>Incorporated journaling and art-making</a:t>
            </a:r>
          </a:p>
          <a:p>
            <a:pPr algn="l">
              <a:lnSpc>
                <a:spcPts val="4650"/>
              </a:lnSpc>
            </a:pPr>
            <a:endParaRPr lang="en-US" sz="4300" spc="258" dirty="0">
              <a:solidFill>
                <a:srgbClr val="FFFFFF"/>
              </a:solidFill>
              <a:latin typeface="Impact"/>
              <a:ea typeface="Impact"/>
              <a:cs typeface="Impact"/>
              <a:sym typeface="Impact"/>
            </a:endParaRPr>
          </a:p>
          <a:p>
            <a:pPr marL="1079501" lvl="1" indent="-539750" algn="l">
              <a:lnSpc>
                <a:spcPts val="4650"/>
              </a:lnSpc>
              <a:buFont typeface="Arial"/>
              <a:buChar char="•"/>
            </a:pPr>
            <a:r>
              <a:rPr lang="en-US" sz="5000" spc="300" dirty="0">
                <a:solidFill>
                  <a:srgbClr val="FFFFFF"/>
                </a:solidFill>
                <a:latin typeface="Impact"/>
                <a:ea typeface="Impact"/>
                <a:cs typeface="Impact"/>
                <a:sym typeface="Impact"/>
              </a:rPr>
              <a:t>Day 1: Color and Emotion</a:t>
            </a:r>
          </a:p>
          <a:p>
            <a:pPr marL="1079501" lvl="1" indent="-539750" algn="l">
              <a:lnSpc>
                <a:spcPts val="4650"/>
              </a:lnSpc>
              <a:buFont typeface="Arial"/>
              <a:buChar char="•"/>
            </a:pPr>
            <a:r>
              <a:rPr lang="en-US" sz="5000" spc="300" dirty="0">
                <a:solidFill>
                  <a:srgbClr val="FFFFFF"/>
                </a:solidFill>
                <a:latin typeface="Impact"/>
                <a:ea typeface="Impact"/>
                <a:cs typeface="Impact"/>
                <a:sym typeface="Impact"/>
              </a:rPr>
              <a:t>Day 2: Movement</a:t>
            </a:r>
          </a:p>
          <a:p>
            <a:pPr marL="1079501" lvl="1" indent="-539750" algn="l">
              <a:lnSpc>
                <a:spcPts val="4650"/>
              </a:lnSpc>
              <a:buFont typeface="Arial"/>
              <a:buChar char="•"/>
            </a:pPr>
            <a:r>
              <a:rPr lang="en-US" sz="5000" spc="300" dirty="0">
                <a:solidFill>
                  <a:srgbClr val="FFFFFF"/>
                </a:solidFill>
                <a:latin typeface="Impact"/>
                <a:ea typeface="Impact"/>
                <a:cs typeface="Impact"/>
                <a:sym typeface="Impact"/>
              </a:rPr>
              <a:t>Day 3: Yoga and Breathing</a:t>
            </a:r>
          </a:p>
          <a:p>
            <a:pPr marL="1079501" lvl="1" indent="-539750" algn="l">
              <a:lnSpc>
                <a:spcPts val="4650"/>
              </a:lnSpc>
              <a:buFont typeface="Arial"/>
              <a:buChar char="•"/>
            </a:pPr>
            <a:r>
              <a:rPr lang="en-US" sz="5000" spc="300" dirty="0">
                <a:solidFill>
                  <a:srgbClr val="FFFFFF"/>
                </a:solidFill>
                <a:latin typeface="Impact"/>
                <a:ea typeface="Impact"/>
                <a:cs typeface="Impact"/>
                <a:sym typeface="Impact"/>
              </a:rPr>
              <a:t>Day 4: Sound</a:t>
            </a:r>
          </a:p>
          <a:p>
            <a:pPr algn="l">
              <a:lnSpc>
                <a:spcPts val="4650"/>
              </a:lnSpc>
            </a:pPr>
            <a:endParaRPr lang="en-US" sz="5000" spc="300" dirty="0">
              <a:solidFill>
                <a:srgbClr val="FFFFFF"/>
              </a:solidFill>
              <a:latin typeface="Impact"/>
              <a:ea typeface="Impact"/>
              <a:cs typeface="Impact"/>
              <a:sym typeface="Impac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Freeform 2"/>
          <p:cNvSpPr/>
          <p:nvPr/>
        </p:nvSpPr>
        <p:spPr>
          <a:xfrm>
            <a:off x="8051210" y="20031"/>
            <a:ext cx="4494572" cy="5123469"/>
          </a:xfrm>
          <a:custGeom>
            <a:avLst/>
            <a:gdLst/>
            <a:ahLst/>
            <a:cxnLst/>
            <a:rect l="l" t="t" r="r" b="b"/>
            <a:pathLst>
              <a:path w="4494572" h="5123469">
                <a:moveTo>
                  <a:pt x="0" y="0"/>
                </a:moveTo>
                <a:lnTo>
                  <a:pt x="4494572" y="0"/>
                </a:lnTo>
                <a:lnTo>
                  <a:pt x="4494572" y="5123469"/>
                </a:lnTo>
                <a:lnTo>
                  <a:pt x="0" y="5123469"/>
                </a:lnTo>
                <a:lnTo>
                  <a:pt x="0" y="0"/>
                </a:lnTo>
                <a:close/>
              </a:path>
            </a:pathLst>
          </a:custGeom>
          <a:blipFill>
            <a:blip r:embed="rId2"/>
            <a:stretch>
              <a:fillRect/>
            </a:stretch>
          </a:blipFill>
        </p:spPr>
      </p:sp>
      <p:sp>
        <p:nvSpPr>
          <p:cNvPr id="3" name="Freeform 3"/>
          <p:cNvSpPr/>
          <p:nvPr/>
        </p:nvSpPr>
        <p:spPr>
          <a:xfrm>
            <a:off x="13396198" y="118591"/>
            <a:ext cx="4000571" cy="5334095"/>
          </a:xfrm>
          <a:custGeom>
            <a:avLst/>
            <a:gdLst/>
            <a:ahLst/>
            <a:cxnLst/>
            <a:rect l="l" t="t" r="r" b="b"/>
            <a:pathLst>
              <a:path w="4000571" h="5334095">
                <a:moveTo>
                  <a:pt x="0" y="0"/>
                </a:moveTo>
                <a:lnTo>
                  <a:pt x="4000571" y="0"/>
                </a:lnTo>
                <a:lnTo>
                  <a:pt x="4000571" y="5334094"/>
                </a:lnTo>
                <a:lnTo>
                  <a:pt x="0" y="5334094"/>
                </a:lnTo>
                <a:lnTo>
                  <a:pt x="0" y="0"/>
                </a:lnTo>
                <a:close/>
              </a:path>
            </a:pathLst>
          </a:custGeom>
          <a:blipFill>
            <a:blip r:embed="rId3"/>
            <a:stretch>
              <a:fillRect/>
            </a:stretch>
          </a:blipFill>
        </p:spPr>
      </p:sp>
      <p:sp>
        <p:nvSpPr>
          <p:cNvPr id="4" name="Freeform 4"/>
          <p:cNvSpPr/>
          <p:nvPr/>
        </p:nvSpPr>
        <p:spPr>
          <a:xfrm>
            <a:off x="6437624" y="4797158"/>
            <a:ext cx="4794754" cy="5440855"/>
          </a:xfrm>
          <a:custGeom>
            <a:avLst/>
            <a:gdLst/>
            <a:ahLst/>
            <a:cxnLst/>
            <a:rect l="l" t="t" r="r" b="b"/>
            <a:pathLst>
              <a:path w="4794754" h="5440855">
                <a:moveTo>
                  <a:pt x="0" y="0"/>
                </a:moveTo>
                <a:lnTo>
                  <a:pt x="4794754" y="0"/>
                </a:lnTo>
                <a:lnTo>
                  <a:pt x="4794754" y="5440855"/>
                </a:lnTo>
                <a:lnTo>
                  <a:pt x="0" y="5440855"/>
                </a:lnTo>
                <a:lnTo>
                  <a:pt x="0" y="0"/>
                </a:lnTo>
                <a:close/>
              </a:path>
            </a:pathLst>
          </a:custGeom>
          <a:blipFill>
            <a:blip r:embed="rId4"/>
            <a:stretch>
              <a:fillRect/>
            </a:stretch>
          </a:blipFill>
        </p:spPr>
      </p:sp>
      <p:sp>
        <p:nvSpPr>
          <p:cNvPr id="5" name="Freeform 5"/>
          <p:cNvSpPr/>
          <p:nvPr/>
        </p:nvSpPr>
        <p:spPr>
          <a:xfrm>
            <a:off x="11657586" y="4990623"/>
            <a:ext cx="3835807" cy="5114410"/>
          </a:xfrm>
          <a:custGeom>
            <a:avLst/>
            <a:gdLst/>
            <a:ahLst/>
            <a:cxnLst/>
            <a:rect l="l" t="t" r="r" b="b"/>
            <a:pathLst>
              <a:path w="3835807" h="5114410">
                <a:moveTo>
                  <a:pt x="0" y="0"/>
                </a:moveTo>
                <a:lnTo>
                  <a:pt x="3835807" y="0"/>
                </a:lnTo>
                <a:lnTo>
                  <a:pt x="3835807" y="5114410"/>
                </a:lnTo>
                <a:lnTo>
                  <a:pt x="0" y="5114410"/>
                </a:lnTo>
                <a:lnTo>
                  <a:pt x="0" y="0"/>
                </a:lnTo>
                <a:close/>
              </a:path>
            </a:pathLst>
          </a:custGeom>
          <a:blipFill>
            <a:blip r:embed="rId5"/>
            <a:stretch>
              <a:fillRect/>
            </a:stretch>
          </a:blipFill>
        </p:spPr>
      </p:sp>
      <p:sp>
        <p:nvSpPr>
          <p:cNvPr id="6" name="TextBox 6"/>
          <p:cNvSpPr txBox="1"/>
          <p:nvPr/>
        </p:nvSpPr>
        <p:spPr>
          <a:xfrm>
            <a:off x="768213" y="587126"/>
            <a:ext cx="5460246" cy="7681590"/>
          </a:xfrm>
          <a:prstGeom prst="rect">
            <a:avLst/>
          </a:prstGeom>
        </p:spPr>
        <p:txBody>
          <a:bodyPr lIns="0" tIns="0" rIns="0" bIns="0" rtlCol="0" anchor="t">
            <a:spAutoFit/>
          </a:bodyPr>
          <a:lstStyle/>
          <a:p>
            <a:pPr algn="l">
              <a:lnSpc>
                <a:spcPts val="6859"/>
              </a:lnSpc>
            </a:pPr>
            <a:r>
              <a:rPr lang="en-US" sz="5400" dirty="0">
                <a:solidFill>
                  <a:srgbClr val="FFFFFF"/>
                </a:solidFill>
                <a:latin typeface="Impact"/>
                <a:ea typeface="Impact"/>
                <a:cs typeface="Impact"/>
                <a:sym typeface="Impact"/>
              </a:rPr>
              <a:t>DAILY SCHEDULE</a:t>
            </a:r>
          </a:p>
          <a:p>
            <a:pPr algn="l">
              <a:lnSpc>
                <a:spcPts val="5599"/>
              </a:lnSpc>
            </a:pPr>
            <a:r>
              <a:rPr lang="en-US" sz="3999" dirty="0">
                <a:solidFill>
                  <a:srgbClr val="FFFFFF"/>
                </a:solidFill>
                <a:latin typeface="Impact"/>
                <a:ea typeface="Impact"/>
                <a:cs typeface="Impact"/>
                <a:sym typeface="Impact"/>
              </a:rPr>
              <a:t>9:30AM</a:t>
            </a:r>
            <a:r>
              <a:rPr lang="en-US" sz="3999" dirty="0">
                <a:solidFill>
                  <a:srgbClr val="000000"/>
                </a:solidFill>
                <a:latin typeface="Impact"/>
                <a:ea typeface="Impact"/>
                <a:cs typeface="Impact"/>
                <a:sym typeface="Impact"/>
              </a:rPr>
              <a:t> MINI ART PROJECT, MINDFUL MOMENT, INTENTIONS</a:t>
            </a:r>
          </a:p>
          <a:p>
            <a:pPr algn="l">
              <a:lnSpc>
                <a:spcPts val="5599"/>
              </a:lnSpc>
            </a:pPr>
            <a:r>
              <a:rPr lang="en-US" sz="3999" dirty="0">
                <a:solidFill>
                  <a:srgbClr val="FFFFFF"/>
                </a:solidFill>
                <a:latin typeface="Impact"/>
                <a:ea typeface="Impact"/>
                <a:cs typeface="Impact"/>
                <a:sym typeface="Impact"/>
              </a:rPr>
              <a:t>10:00AM</a:t>
            </a:r>
            <a:r>
              <a:rPr lang="en-US" sz="3999" dirty="0">
                <a:solidFill>
                  <a:srgbClr val="000000"/>
                </a:solidFill>
                <a:latin typeface="Impact"/>
                <a:ea typeface="Impact"/>
                <a:cs typeface="Impact"/>
                <a:sym typeface="Impact"/>
              </a:rPr>
              <a:t> IN-GALLERY EXPERIENCES</a:t>
            </a:r>
          </a:p>
          <a:p>
            <a:pPr algn="l">
              <a:lnSpc>
                <a:spcPts val="5599"/>
              </a:lnSpc>
            </a:pPr>
            <a:r>
              <a:rPr lang="en-US" sz="3999" dirty="0">
                <a:solidFill>
                  <a:srgbClr val="FFFFFF"/>
                </a:solidFill>
                <a:latin typeface="Impact"/>
                <a:ea typeface="Impact"/>
                <a:cs typeface="Impact"/>
                <a:sym typeface="Impact"/>
              </a:rPr>
              <a:t>11:00AM</a:t>
            </a:r>
            <a:r>
              <a:rPr lang="en-US" sz="3999" dirty="0">
                <a:solidFill>
                  <a:srgbClr val="000000"/>
                </a:solidFill>
                <a:latin typeface="Impact"/>
                <a:ea typeface="Impact"/>
                <a:cs typeface="Impact"/>
                <a:sym typeface="Impact"/>
              </a:rPr>
              <a:t> GALLERY EXPLORATION, VISUAL JOURNALING</a:t>
            </a:r>
          </a:p>
          <a:p>
            <a:pPr algn="l">
              <a:lnSpc>
                <a:spcPts val="4079"/>
              </a:lnSpc>
            </a:pPr>
            <a:r>
              <a:rPr lang="en-US" sz="3999" dirty="0">
                <a:solidFill>
                  <a:srgbClr val="FFFFFF"/>
                </a:solidFill>
                <a:latin typeface="Impact"/>
                <a:ea typeface="Impact"/>
                <a:cs typeface="Impact"/>
                <a:sym typeface="Impact"/>
              </a:rPr>
              <a:t>11:30AM-1PM </a:t>
            </a:r>
            <a:r>
              <a:rPr lang="en-US" sz="3999" dirty="0">
                <a:solidFill>
                  <a:srgbClr val="000000"/>
                </a:solidFill>
                <a:latin typeface="Impact"/>
                <a:ea typeface="Impact"/>
                <a:cs typeface="Impact"/>
                <a:sym typeface="Impact"/>
              </a:rPr>
              <a:t>ART MAKING, LUNCH, REFLECTIONS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TextBox 2"/>
          <p:cNvSpPr txBox="1"/>
          <p:nvPr/>
        </p:nvSpPr>
        <p:spPr>
          <a:xfrm>
            <a:off x="514350" y="646953"/>
            <a:ext cx="17259300" cy="14262471"/>
          </a:xfrm>
          <a:prstGeom prst="rect">
            <a:avLst/>
          </a:prstGeom>
        </p:spPr>
        <p:txBody>
          <a:bodyPr lIns="0" tIns="0" rIns="0" bIns="0" rtlCol="0" anchor="t">
            <a:spAutoFit/>
          </a:bodyPr>
          <a:lstStyle/>
          <a:p>
            <a:pPr algn="ctr">
              <a:lnSpc>
                <a:spcPts val="6299"/>
              </a:lnSpc>
            </a:pPr>
            <a:endParaRPr dirty="0"/>
          </a:p>
          <a:p>
            <a:pPr algn="ctr">
              <a:lnSpc>
                <a:spcPts val="6439"/>
              </a:lnSpc>
            </a:pPr>
            <a:r>
              <a:rPr lang="en-US" sz="4599" dirty="0">
                <a:solidFill>
                  <a:srgbClr val="000000"/>
                </a:solidFill>
                <a:latin typeface="Impact"/>
                <a:ea typeface="Impact"/>
                <a:cs typeface="Impact"/>
                <a:sym typeface="Impact"/>
              </a:rPr>
              <a:t>“I really enjoyed the yoga. It was nice to do yoga in different places throughout the grounds. I love how we had the creative freedom to create what makes us happy.”</a:t>
            </a:r>
          </a:p>
          <a:p>
            <a:pPr algn="ctr">
              <a:lnSpc>
                <a:spcPts val="3909"/>
              </a:lnSpc>
            </a:pPr>
            <a:endParaRPr lang="en-US" sz="4599" dirty="0">
              <a:solidFill>
                <a:srgbClr val="000000"/>
              </a:solidFill>
              <a:latin typeface="Impact"/>
              <a:ea typeface="Impact"/>
              <a:cs typeface="Impact"/>
              <a:sym typeface="Impact"/>
            </a:endParaRPr>
          </a:p>
          <a:p>
            <a:pPr algn="ctr">
              <a:lnSpc>
                <a:spcPts val="6439"/>
              </a:lnSpc>
            </a:pPr>
            <a:r>
              <a:rPr lang="en-US" sz="4599" dirty="0">
                <a:solidFill>
                  <a:srgbClr val="000000"/>
                </a:solidFill>
                <a:latin typeface="Impact"/>
                <a:ea typeface="Impact"/>
                <a:cs typeface="Impact"/>
                <a:sym typeface="Impact"/>
              </a:rPr>
              <a:t>“The dancing, yoga, and focusing have been so powerful!”</a:t>
            </a:r>
          </a:p>
          <a:p>
            <a:pPr algn="ctr">
              <a:lnSpc>
                <a:spcPts val="4829"/>
              </a:lnSpc>
            </a:pPr>
            <a:endParaRPr lang="en-US" sz="4599" dirty="0">
              <a:solidFill>
                <a:srgbClr val="000000"/>
              </a:solidFill>
              <a:latin typeface="Impact"/>
              <a:ea typeface="Impact"/>
              <a:cs typeface="Impact"/>
              <a:sym typeface="Impact"/>
            </a:endParaRPr>
          </a:p>
          <a:p>
            <a:pPr algn="ctr">
              <a:lnSpc>
                <a:spcPts val="6439"/>
              </a:lnSpc>
            </a:pPr>
            <a:r>
              <a:rPr lang="en-US" sz="4599" dirty="0">
                <a:solidFill>
                  <a:srgbClr val="000000"/>
                </a:solidFill>
                <a:latin typeface="Impact"/>
                <a:ea typeface="Impact"/>
                <a:cs typeface="Impact"/>
                <a:sym typeface="Impact"/>
              </a:rPr>
              <a:t>“I loved what I learned about how to be mindful in my life.”</a:t>
            </a:r>
          </a:p>
          <a:p>
            <a:pPr algn="ctr">
              <a:lnSpc>
                <a:spcPts val="2940"/>
              </a:lnSpc>
            </a:pPr>
            <a:endParaRPr lang="en-US" sz="4599" dirty="0">
              <a:solidFill>
                <a:srgbClr val="000000"/>
              </a:solidFill>
              <a:latin typeface="Impact"/>
              <a:ea typeface="Impact"/>
              <a:cs typeface="Impact"/>
              <a:sym typeface="Impact"/>
            </a:endParaRPr>
          </a:p>
          <a:p>
            <a:pPr algn="ctr">
              <a:lnSpc>
                <a:spcPts val="2940"/>
              </a:lnSpc>
            </a:pPr>
            <a:endParaRPr lang="en-US" sz="4599" dirty="0">
              <a:solidFill>
                <a:srgbClr val="000000"/>
              </a:solidFill>
              <a:latin typeface="Impact"/>
              <a:ea typeface="Impact"/>
              <a:cs typeface="Impact"/>
              <a:sym typeface="Impact"/>
            </a:endParaRPr>
          </a:p>
          <a:p>
            <a:pPr algn="ctr">
              <a:lnSpc>
                <a:spcPts val="6439"/>
              </a:lnSpc>
            </a:pPr>
            <a:r>
              <a:rPr lang="en-US" sz="4599" dirty="0">
                <a:solidFill>
                  <a:srgbClr val="000000"/>
                </a:solidFill>
                <a:latin typeface="Impact"/>
                <a:ea typeface="Impact"/>
                <a:cs typeface="Impact"/>
                <a:sym typeface="Impact"/>
              </a:rPr>
              <a:t>“It made me want to change how the world is </a:t>
            </a:r>
            <a:r>
              <a:rPr lang="en-US" sz="4599" dirty="0" err="1">
                <a:solidFill>
                  <a:srgbClr val="000000"/>
                </a:solidFill>
                <a:latin typeface="Impact"/>
                <a:ea typeface="Impact"/>
                <a:cs typeface="Impact"/>
                <a:sym typeface="Impact"/>
              </a:rPr>
              <a:t>comin</a:t>
            </a:r>
            <a:r>
              <a:rPr lang="en-US" sz="4599" dirty="0">
                <a:solidFill>
                  <a:srgbClr val="000000"/>
                </a:solidFill>
                <a:latin typeface="Impact"/>
                <a:ea typeface="Impact"/>
                <a:cs typeface="Impact"/>
                <a:sym typeface="Impact"/>
              </a:rPr>
              <a:t>’ apart.”</a:t>
            </a:r>
          </a:p>
          <a:p>
            <a:pPr algn="ctr">
              <a:lnSpc>
                <a:spcPts val="5243"/>
              </a:lnSpc>
            </a:pPr>
            <a:endParaRPr lang="en-US" sz="4599" dirty="0">
              <a:solidFill>
                <a:srgbClr val="000000"/>
              </a:solidFill>
              <a:latin typeface="Impact"/>
              <a:ea typeface="Impact"/>
              <a:cs typeface="Impact"/>
              <a:sym typeface="Impact"/>
            </a:endParaRPr>
          </a:p>
          <a:p>
            <a:pPr algn="ctr">
              <a:lnSpc>
                <a:spcPts val="6439"/>
              </a:lnSpc>
            </a:pPr>
            <a:r>
              <a:rPr lang="en-US" sz="4599" dirty="0">
                <a:solidFill>
                  <a:srgbClr val="000000"/>
                </a:solidFill>
                <a:latin typeface="Impact"/>
                <a:ea typeface="Impact"/>
                <a:cs typeface="Impact"/>
                <a:sym typeface="Impact"/>
              </a:rPr>
              <a:t>“I wish we could do this forever!”</a:t>
            </a:r>
          </a:p>
          <a:p>
            <a:pPr algn="ctr">
              <a:lnSpc>
                <a:spcPts val="9428"/>
              </a:lnSpc>
            </a:pPr>
            <a:endParaRPr lang="en-US" sz="4599" dirty="0">
              <a:solidFill>
                <a:srgbClr val="000000"/>
              </a:solidFill>
              <a:latin typeface="Impact"/>
              <a:ea typeface="Impact"/>
              <a:cs typeface="Impact"/>
              <a:sym typeface="Impact"/>
            </a:endParaRPr>
          </a:p>
          <a:p>
            <a:pPr algn="ctr">
              <a:lnSpc>
                <a:spcPts val="9428"/>
              </a:lnSpc>
            </a:pPr>
            <a:endParaRPr lang="en-US" sz="4599" dirty="0">
              <a:solidFill>
                <a:srgbClr val="000000"/>
              </a:solidFill>
              <a:latin typeface="Impact"/>
              <a:ea typeface="Impact"/>
              <a:cs typeface="Impact"/>
              <a:sym typeface="Impact"/>
            </a:endParaRPr>
          </a:p>
          <a:p>
            <a:pPr algn="ctr">
              <a:lnSpc>
                <a:spcPts val="23759"/>
              </a:lnSpc>
              <a:spcBef>
                <a:spcPct val="0"/>
              </a:spcBef>
            </a:pPr>
            <a:endParaRPr lang="en-US" sz="4599" dirty="0">
              <a:solidFill>
                <a:srgbClr val="000000"/>
              </a:solidFill>
              <a:latin typeface="Impact"/>
              <a:ea typeface="Impact"/>
              <a:cs typeface="Impact"/>
              <a:sym typeface="Impact"/>
            </a:endParaRPr>
          </a:p>
        </p:txBody>
      </p:sp>
      <p:sp>
        <p:nvSpPr>
          <p:cNvPr id="3" name="TextBox 3"/>
          <p:cNvSpPr txBox="1"/>
          <p:nvPr/>
        </p:nvSpPr>
        <p:spPr>
          <a:xfrm>
            <a:off x="1430619" y="256745"/>
            <a:ext cx="16230600" cy="932817"/>
          </a:xfrm>
          <a:prstGeom prst="rect">
            <a:avLst/>
          </a:prstGeom>
        </p:spPr>
        <p:txBody>
          <a:bodyPr lIns="0" tIns="0" rIns="0" bIns="0" rtlCol="0" anchor="t">
            <a:spAutoFit/>
          </a:bodyPr>
          <a:lstStyle/>
          <a:p>
            <a:pPr algn="ctr">
              <a:lnSpc>
                <a:spcPts val="6859"/>
              </a:lnSpc>
              <a:spcBef>
                <a:spcPct val="0"/>
              </a:spcBef>
            </a:pPr>
            <a:r>
              <a:rPr lang="en-US" sz="4899" b="1">
                <a:solidFill>
                  <a:srgbClr val="FFFFFF"/>
                </a:solidFill>
                <a:latin typeface="Impact"/>
                <a:ea typeface="Impact"/>
                <a:cs typeface="Impact"/>
                <a:sym typeface="Impact"/>
              </a:rPr>
              <a:t>IN THEIR WORDS. . . .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Freeform 2"/>
          <p:cNvSpPr/>
          <p:nvPr/>
        </p:nvSpPr>
        <p:spPr>
          <a:xfrm>
            <a:off x="10287000" y="2705100"/>
            <a:ext cx="7315200" cy="6926970"/>
          </a:xfrm>
          <a:custGeom>
            <a:avLst/>
            <a:gdLst/>
            <a:ahLst/>
            <a:cxnLst/>
            <a:rect l="l" t="t" r="r" b="b"/>
            <a:pathLst>
              <a:path w="7836786" h="8497499">
                <a:moveTo>
                  <a:pt x="0" y="0"/>
                </a:moveTo>
                <a:lnTo>
                  <a:pt x="7836786" y="0"/>
                </a:lnTo>
                <a:lnTo>
                  <a:pt x="7836786" y="8497499"/>
                </a:lnTo>
                <a:lnTo>
                  <a:pt x="0" y="8497499"/>
                </a:lnTo>
                <a:lnTo>
                  <a:pt x="0" y="0"/>
                </a:lnTo>
                <a:close/>
              </a:path>
            </a:pathLst>
          </a:custGeom>
          <a:blipFill>
            <a:blip r:embed="rId2"/>
            <a:stretch>
              <a:fillRect t="-11557" b="-11557"/>
            </a:stretch>
          </a:blipFill>
        </p:spPr>
      </p:sp>
      <p:sp>
        <p:nvSpPr>
          <p:cNvPr id="3" name="TextBox 3"/>
          <p:cNvSpPr txBox="1"/>
          <p:nvPr/>
        </p:nvSpPr>
        <p:spPr>
          <a:xfrm>
            <a:off x="324987" y="565460"/>
            <a:ext cx="12620523" cy="2309478"/>
          </a:xfrm>
          <a:prstGeom prst="rect">
            <a:avLst/>
          </a:prstGeom>
        </p:spPr>
        <p:txBody>
          <a:bodyPr lIns="0" tIns="0" rIns="0" bIns="0" rtlCol="0" anchor="t">
            <a:spAutoFit/>
          </a:bodyPr>
          <a:lstStyle/>
          <a:p>
            <a:pPr algn="l">
              <a:lnSpc>
                <a:spcPts val="9034"/>
              </a:lnSpc>
            </a:pPr>
            <a:r>
              <a:rPr lang="en-US" sz="10885" dirty="0">
                <a:solidFill>
                  <a:srgbClr val="000000"/>
                </a:solidFill>
                <a:latin typeface="Impact"/>
                <a:ea typeface="Impact"/>
                <a:cs typeface="Impact"/>
                <a:sym typeface="Impact"/>
              </a:rPr>
              <a:t>TEEN MINDFULNESS:</a:t>
            </a:r>
          </a:p>
          <a:p>
            <a:pPr marL="0" lvl="0" indent="0" algn="l">
              <a:lnSpc>
                <a:spcPts val="9034"/>
              </a:lnSpc>
            </a:pPr>
            <a:r>
              <a:rPr lang="en-US" sz="9600" dirty="0">
                <a:solidFill>
                  <a:srgbClr val="000000"/>
                </a:solidFill>
                <a:latin typeface="Impact"/>
                <a:ea typeface="Impact"/>
                <a:cs typeface="Impact"/>
                <a:sym typeface="Impact"/>
              </a:rPr>
              <a:t>THE RINGLING MUSEUM</a:t>
            </a:r>
          </a:p>
        </p:txBody>
      </p:sp>
      <p:sp>
        <p:nvSpPr>
          <p:cNvPr id="4" name="TextBox 4"/>
          <p:cNvSpPr txBox="1"/>
          <p:nvPr/>
        </p:nvSpPr>
        <p:spPr>
          <a:xfrm>
            <a:off x="409546" y="4532947"/>
            <a:ext cx="9139217" cy="6779324"/>
          </a:xfrm>
          <a:prstGeom prst="rect">
            <a:avLst/>
          </a:prstGeom>
        </p:spPr>
        <p:txBody>
          <a:bodyPr lIns="0" tIns="0" rIns="0" bIns="0" rtlCol="0" anchor="t">
            <a:spAutoFit/>
          </a:bodyPr>
          <a:lstStyle/>
          <a:p>
            <a:pPr algn="l">
              <a:lnSpc>
                <a:spcPts val="3999"/>
              </a:lnSpc>
            </a:pPr>
            <a:r>
              <a:rPr lang="en-US" sz="4300" spc="258">
                <a:solidFill>
                  <a:srgbClr val="FFFFFF"/>
                </a:solidFill>
                <a:latin typeface="Impact"/>
                <a:ea typeface="Impact"/>
                <a:cs typeface="Impact"/>
                <a:sym typeface="Impact"/>
              </a:rPr>
              <a:t>Mindfulness is a powerful, restorative practice well suited to museums which tend to be places of calm contemplation. It prepares individuals to be more present and engage more deeply which can lead to significant impacts on social-emotional learning and transferable skills.</a:t>
            </a:r>
          </a:p>
          <a:p>
            <a:pPr algn="l">
              <a:lnSpc>
                <a:spcPts val="3999"/>
              </a:lnSpc>
            </a:pPr>
            <a:endParaRPr lang="en-US" sz="4300" spc="258">
              <a:solidFill>
                <a:srgbClr val="FFFFFF"/>
              </a:solidFill>
              <a:latin typeface="Impact"/>
              <a:ea typeface="Impact"/>
              <a:cs typeface="Impact"/>
              <a:sym typeface="Impact"/>
            </a:endParaRPr>
          </a:p>
          <a:p>
            <a:pPr algn="l">
              <a:lnSpc>
                <a:spcPts val="3999"/>
              </a:lnSpc>
            </a:pPr>
            <a:endParaRPr lang="en-US" sz="4300" spc="258">
              <a:solidFill>
                <a:srgbClr val="FFFFFF"/>
              </a:solidFill>
              <a:latin typeface="Impact"/>
              <a:ea typeface="Impact"/>
              <a:cs typeface="Impact"/>
              <a:sym typeface="Impact"/>
            </a:endParaRPr>
          </a:p>
          <a:p>
            <a:pPr algn="l">
              <a:lnSpc>
                <a:spcPts val="3999"/>
              </a:lnSpc>
            </a:pPr>
            <a:endParaRPr lang="en-US" sz="4300" spc="258">
              <a:solidFill>
                <a:srgbClr val="FFFFFF"/>
              </a:solidFill>
              <a:latin typeface="Impact"/>
              <a:ea typeface="Impact"/>
              <a:cs typeface="Impact"/>
              <a:sym typeface="Impact"/>
            </a:endParaRPr>
          </a:p>
          <a:p>
            <a:pPr algn="l">
              <a:lnSpc>
                <a:spcPts val="3999"/>
              </a:lnSpc>
            </a:pPr>
            <a:endParaRPr lang="en-US" sz="4300" spc="258">
              <a:solidFill>
                <a:srgbClr val="FFFFFF"/>
              </a:solidFill>
              <a:latin typeface="Impact"/>
              <a:ea typeface="Impact"/>
              <a:cs typeface="Impact"/>
              <a:sym typeface="Impact"/>
            </a:endParaRPr>
          </a:p>
          <a:p>
            <a:pPr algn="l">
              <a:lnSpc>
                <a:spcPts val="4650"/>
              </a:lnSpc>
            </a:pPr>
            <a:endParaRPr lang="en-US" sz="4300" spc="258">
              <a:solidFill>
                <a:srgbClr val="FFFFFF"/>
              </a:solidFill>
              <a:latin typeface="Impact"/>
              <a:ea typeface="Impact"/>
              <a:cs typeface="Impact"/>
              <a:sym typeface="Impac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TextBox 2"/>
          <p:cNvSpPr txBox="1"/>
          <p:nvPr/>
        </p:nvSpPr>
        <p:spPr>
          <a:xfrm>
            <a:off x="1028700" y="579407"/>
            <a:ext cx="13253774" cy="682625"/>
          </a:xfrm>
          <a:prstGeom prst="rect">
            <a:avLst/>
          </a:prstGeom>
        </p:spPr>
        <p:txBody>
          <a:bodyPr lIns="0" tIns="0" rIns="0" bIns="0" rtlCol="0" anchor="t">
            <a:spAutoFit/>
          </a:bodyPr>
          <a:lstStyle/>
          <a:p>
            <a:pPr marL="0" lvl="0" indent="0" algn="l">
              <a:lnSpc>
                <a:spcPts val="4150"/>
              </a:lnSpc>
            </a:pPr>
            <a:r>
              <a:rPr lang="en-US" sz="5000">
                <a:solidFill>
                  <a:srgbClr val="000000"/>
                </a:solidFill>
                <a:latin typeface="Impact"/>
                <a:ea typeface="Impact"/>
                <a:cs typeface="Impact"/>
                <a:sym typeface="Impact"/>
              </a:rPr>
              <a:t>BUILDING TRUST WITH</a:t>
            </a:r>
          </a:p>
        </p:txBody>
      </p:sp>
      <p:sp>
        <p:nvSpPr>
          <p:cNvPr id="3" name="TextBox 3"/>
          <p:cNvSpPr txBox="1"/>
          <p:nvPr/>
        </p:nvSpPr>
        <p:spPr>
          <a:xfrm>
            <a:off x="1028700" y="1330294"/>
            <a:ext cx="12316271" cy="3898503"/>
          </a:xfrm>
          <a:prstGeom prst="rect">
            <a:avLst/>
          </a:prstGeom>
        </p:spPr>
        <p:txBody>
          <a:bodyPr lIns="0" tIns="0" rIns="0" bIns="0" rtlCol="0" anchor="t">
            <a:spAutoFit/>
          </a:bodyPr>
          <a:lstStyle/>
          <a:p>
            <a:pPr algn="just">
              <a:lnSpc>
                <a:spcPts val="15200"/>
              </a:lnSpc>
            </a:pPr>
            <a:r>
              <a:rPr lang="en-US" sz="15000" dirty="0">
                <a:solidFill>
                  <a:srgbClr val="FFFFFF"/>
                </a:solidFill>
                <a:latin typeface="Impact"/>
                <a:ea typeface="Impact"/>
                <a:cs typeface="Impact"/>
                <a:sym typeface="Impact"/>
              </a:rPr>
              <a:t>FLEETING</a:t>
            </a:r>
          </a:p>
          <a:p>
            <a:pPr algn="just">
              <a:lnSpc>
                <a:spcPts val="15200"/>
              </a:lnSpc>
            </a:pPr>
            <a:r>
              <a:rPr lang="en-US" sz="15000" dirty="0">
                <a:solidFill>
                  <a:srgbClr val="FFFFFF"/>
                </a:solidFill>
                <a:latin typeface="Impact"/>
                <a:ea typeface="Impact"/>
                <a:cs typeface="Impact"/>
                <a:sym typeface="Impact"/>
              </a:rPr>
              <a:t>INTERACTIONS</a:t>
            </a:r>
          </a:p>
        </p:txBody>
      </p:sp>
      <p:sp>
        <p:nvSpPr>
          <p:cNvPr id="4" name="Freeform 4"/>
          <p:cNvSpPr/>
          <p:nvPr/>
        </p:nvSpPr>
        <p:spPr>
          <a:xfrm>
            <a:off x="1833397" y="8429560"/>
            <a:ext cx="14621207" cy="1407291"/>
          </a:xfrm>
          <a:custGeom>
            <a:avLst/>
            <a:gdLst/>
            <a:ahLst/>
            <a:cxnLst/>
            <a:rect l="l" t="t" r="r" b="b"/>
            <a:pathLst>
              <a:path w="14621207" h="1407291">
                <a:moveTo>
                  <a:pt x="0" y="0"/>
                </a:moveTo>
                <a:lnTo>
                  <a:pt x="14621206" y="0"/>
                </a:lnTo>
                <a:lnTo>
                  <a:pt x="14621206" y="1407292"/>
                </a:lnTo>
                <a:lnTo>
                  <a:pt x="0" y="1407292"/>
                </a:lnTo>
                <a:lnTo>
                  <a:pt x="0" y="0"/>
                </a:lnTo>
                <a:close/>
              </a:path>
            </a:pathLst>
          </a:custGeom>
          <a:blipFill>
            <a:blip r:embed="rId2"/>
            <a:stretch>
              <a:fillRect/>
            </a:stretch>
          </a:blipFill>
        </p:spPr>
      </p:sp>
      <p:sp>
        <p:nvSpPr>
          <p:cNvPr id="5" name="TextBox 5"/>
          <p:cNvSpPr txBox="1"/>
          <p:nvPr/>
        </p:nvSpPr>
        <p:spPr>
          <a:xfrm>
            <a:off x="533400" y="5143500"/>
            <a:ext cx="17139791" cy="4063933"/>
          </a:xfrm>
          <a:prstGeom prst="rect">
            <a:avLst/>
          </a:prstGeom>
        </p:spPr>
        <p:txBody>
          <a:bodyPr wrap="square" lIns="0" tIns="0" rIns="0" bIns="0" rtlCol="0" anchor="t">
            <a:spAutoFit/>
          </a:bodyPr>
          <a:lstStyle/>
          <a:p>
            <a:pPr algn="l">
              <a:lnSpc>
                <a:spcPts val="5397"/>
              </a:lnSpc>
            </a:pPr>
            <a:r>
              <a:rPr lang="en-US" sz="3084" spc="185" dirty="0">
                <a:solidFill>
                  <a:srgbClr val="000000"/>
                </a:solidFill>
                <a:latin typeface="Impact"/>
                <a:ea typeface="Impact"/>
                <a:cs typeface="Impact"/>
                <a:sym typeface="Impact"/>
              </a:rPr>
              <a:t>How do you make an Impact with short interactions that are often fleeting and singular?</a:t>
            </a:r>
          </a:p>
          <a:p>
            <a:pPr algn="l">
              <a:lnSpc>
                <a:spcPts val="5397"/>
              </a:lnSpc>
            </a:pPr>
            <a:r>
              <a:rPr lang="en-US" sz="3084" spc="185" dirty="0">
                <a:solidFill>
                  <a:srgbClr val="000000"/>
                </a:solidFill>
                <a:latin typeface="Impact"/>
                <a:ea typeface="Impact"/>
                <a:cs typeface="Impact"/>
                <a:sym typeface="Impact"/>
              </a:rPr>
              <a:t>How do you create trust with your visitor and make it a safe place for the collective visitor group?</a:t>
            </a:r>
          </a:p>
          <a:p>
            <a:pPr algn="l">
              <a:lnSpc>
                <a:spcPts val="5397"/>
              </a:lnSpc>
            </a:pPr>
            <a:r>
              <a:rPr lang="en-US" sz="3084" spc="185" dirty="0">
                <a:solidFill>
                  <a:srgbClr val="000000"/>
                </a:solidFill>
                <a:latin typeface="Impact"/>
                <a:ea typeface="Impact"/>
                <a:cs typeface="Impact"/>
                <a:sym typeface="Impact"/>
              </a:rPr>
              <a:t>How do you choose gallery activities that move the needle in some way for the visitor?</a:t>
            </a:r>
          </a:p>
          <a:p>
            <a:pPr algn="l">
              <a:lnSpc>
                <a:spcPts val="5397"/>
              </a:lnSpc>
            </a:pPr>
            <a:r>
              <a:rPr lang="en-US" sz="3084" spc="185" dirty="0">
                <a:solidFill>
                  <a:srgbClr val="000000"/>
                </a:solidFill>
                <a:latin typeface="Impact"/>
                <a:ea typeface="Impact"/>
                <a:cs typeface="Impact"/>
                <a:sym typeface="Impact"/>
              </a:rPr>
              <a:t>What are the criteria for creating an impactful experience/choosing an activity?</a:t>
            </a:r>
          </a:p>
          <a:p>
            <a:pPr algn="ctr">
              <a:lnSpc>
                <a:spcPts val="5397"/>
              </a:lnSpc>
              <a:spcBef>
                <a:spcPct val="0"/>
              </a:spcBef>
            </a:pPr>
            <a:endParaRPr lang="en-US" sz="3084" spc="185" dirty="0">
              <a:solidFill>
                <a:srgbClr val="000000"/>
              </a:solidFill>
              <a:latin typeface="Impact"/>
              <a:ea typeface="Impact"/>
              <a:cs typeface="Impact"/>
              <a:sym typeface="Impact"/>
            </a:endParaRPr>
          </a:p>
        </p:txBody>
      </p:sp>
      <p:sp>
        <p:nvSpPr>
          <p:cNvPr id="6" name="TextBox 6"/>
          <p:cNvSpPr txBox="1"/>
          <p:nvPr/>
        </p:nvSpPr>
        <p:spPr>
          <a:xfrm>
            <a:off x="2336021" y="9681912"/>
            <a:ext cx="14309184" cy="252729"/>
          </a:xfrm>
          <a:prstGeom prst="rect">
            <a:avLst/>
          </a:prstGeom>
        </p:spPr>
        <p:txBody>
          <a:bodyPr lIns="0" tIns="0" rIns="0" bIns="0" rtlCol="0" anchor="t">
            <a:spAutoFit/>
          </a:bodyPr>
          <a:lstStyle/>
          <a:p>
            <a:pPr algn="l">
              <a:lnSpc>
                <a:spcPts val="1820"/>
              </a:lnSpc>
            </a:pPr>
            <a:r>
              <a:rPr lang="en-US" sz="1300">
                <a:solidFill>
                  <a:srgbClr val="000000"/>
                </a:solidFill>
                <a:latin typeface="Impact"/>
                <a:ea typeface="Impact"/>
                <a:cs typeface="Impact"/>
                <a:sym typeface="Impact"/>
              </a:rPr>
              <a:t> ACTIVE LISTENING                                CLOSE LOOKING                               COLLABORATION                              COMMUNICATION                              CRITICAL THINKING                              EMPATHY                                SELF-AWARENESS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1642813" y="3539843"/>
            <a:ext cx="6049425" cy="5446941"/>
          </a:xfrm>
          <a:custGeom>
            <a:avLst/>
            <a:gdLst/>
            <a:ahLst/>
            <a:cxnLst/>
            <a:rect l="l" t="t" r="r" b="b"/>
            <a:pathLst>
              <a:path w="6049425" h="5446941">
                <a:moveTo>
                  <a:pt x="0" y="0"/>
                </a:moveTo>
                <a:lnTo>
                  <a:pt x="6049425" y="0"/>
                </a:lnTo>
                <a:lnTo>
                  <a:pt x="6049425" y="5446941"/>
                </a:lnTo>
                <a:lnTo>
                  <a:pt x="0" y="5446941"/>
                </a:lnTo>
                <a:lnTo>
                  <a:pt x="0" y="0"/>
                </a:lnTo>
                <a:close/>
              </a:path>
            </a:pathLst>
          </a:custGeom>
          <a:blipFill>
            <a:blip r:embed="rId2"/>
            <a:stretch>
              <a:fillRect/>
            </a:stretch>
          </a:blipFill>
        </p:spPr>
      </p:sp>
      <p:sp>
        <p:nvSpPr>
          <p:cNvPr id="3" name="TextBox 3"/>
          <p:cNvSpPr txBox="1"/>
          <p:nvPr/>
        </p:nvSpPr>
        <p:spPr>
          <a:xfrm>
            <a:off x="252189" y="517526"/>
            <a:ext cx="22958738" cy="3282950"/>
          </a:xfrm>
          <a:prstGeom prst="rect">
            <a:avLst/>
          </a:prstGeom>
        </p:spPr>
        <p:txBody>
          <a:bodyPr lIns="0" tIns="0" rIns="0" bIns="0" rtlCol="0" anchor="t">
            <a:spAutoFit/>
          </a:bodyPr>
          <a:lstStyle/>
          <a:p>
            <a:pPr algn="l">
              <a:lnSpc>
                <a:spcPts val="12846"/>
              </a:lnSpc>
            </a:pPr>
            <a:r>
              <a:rPr lang="en-US" sz="14000" dirty="0">
                <a:solidFill>
                  <a:srgbClr val="5271FF"/>
                </a:solidFill>
                <a:latin typeface="Impact"/>
                <a:ea typeface="Impact"/>
                <a:cs typeface="Impact"/>
                <a:sym typeface="Impact"/>
              </a:rPr>
              <a:t>VISITOR RESPONSE</a:t>
            </a:r>
          </a:p>
          <a:p>
            <a:pPr marL="0" lvl="0" indent="0" algn="l">
              <a:lnSpc>
                <a:spcPts val="12846"/>
              </a:lnSpc>
            </a:pPr>
            <a:r>
              <a:rPr lang="en-US" sz="14000" dirty="0">
                <a:solidFill>
                  <a:srgbClr val="5271FF"/>
                </a:solidFill>
                <a:latin typeface="Impact"/>
                <a:ea typeface="Impact"/>
                <a:cs typeface="Impact"/>
                <a:sym typeface="Impact"/>
              </a:rPr>
              <a:t>PEDAGOGIES</a:t>
            </a:r>
          </a:p>
        </p:txBody>
      </p:sp>
      <p:sp>
        <p:nvSpPr>
          <p:cNvPr id="4" name="TextBox 4"/>
          <p:cNvSpPr txBox="1"/>
          <p:nvPr/>
        </p:nvSpPr>
        <p:spPr>
          <a:xfrm>
            <a:off x="595762" y="3695700"/>
            <a:ext cx="10909439" cy="5886227"/>
          </a:xfrm>
          <a:prstGeom prst="rect">
            <a:avLst/>
          </a:prstGeom>
        </p:spPr>
        <p:txBody>
          <a:bodyPr wrap="square" lIns="0" tIns="0" rIns="0" bIns="0" rtlCol="0" anchor="t">
            <a:spAutoFit/>
          </a:bodyPr>
          <a:lstStyle/>
          <a:p>
            <a:pPr algn="l">
              <a:lnSpc>
                <a:spcPts val="4650"/>
              </a:lnSpc>
            </a:pPr>
            <a:r>
              <a:rPr lang="en-US" sz="4800" spc="300" dirty="0">
                <a:solidFill>
                  <a:srgbClr val="FFFFFF"/>
                </a:solidFill>
                <a:latin typeface="Impact"/>
                <a:ea typeface="Impact"/>
                <a:cs typeface="Impact"/>
                <a:sym typeface="Impact"/>
              </a:rPr>
              <a:t>Educational practices that harness participants’ reactions or responses to art or other kinds of artifacts in order to build transferable skills.</a:t>
            </a:r>
          </a:p>
          <a:p>
            <a:pPr algn="l">
              <a:lnSpc>
                <a:spcPts val="4650"/>
              </a:lnSpc>
            </a:pPr>
            <a:endParaRPr lang="en-US" sz="4800" spc="300" dirty="0">
              <a:solidFill>
                <a:srgbClr val="FFFFFF"/>
              </a:solidFill>
              <a:latin typeface="Impact"/>
              <a:ea typeface="Impact"/>
              <a:cs typeface="Impact"/>
              <a:sym typeface="Impact"/>
            </a:endParaRPr>
          </a:p>
          <a:p>
            <a:pPr algn="l">
              <a:lnSpc>
                <a:spcPts val="5579"/>
              </a:lnSpc>
            </a:pPr>
            <a:r>
              <a:rPr lang="en-US" sz="4800" spc="359" dirty="0">
                <a:solidFill>
                  <a:srgbClr val="FFFFFF"/>
                </a:solidFill>
                <a:latin typeface="Impact"/>
                <a:ea typeface="Impact"/>
                <a:cs typeface="Impact"/>
                <a:sym typeface="Impact"/>
              </a:rPr>
              <a:t>VRPs build</a:t>
            </a:r>
            <a:r>
              <a:rPr lang="en-US" sz="4800" spc="359" dirty="0">
                <a:solidFill>
                  <a:srgbClr val="5271FF"/>
                </a:solidFill>
                <a:latin typeface="Impact"/>
                <a:ea typeface="Impact"/>
                <a:cs typeface="Impact"/>
                <a:sym typeface="Impact"/>
              </a:rPr>
              <a:t> trust </a:t>
            </a:r>
            <a:r>
              <a:rPr lang="en-US" sz="4800" spc="359" dirty="0">
                <a:solidFill>
                  <a:srgbClr val="FFFFFF"/>
                </a:solidFill>
                <a:latin typeface="Impact"/>
                <a:ea typeface="Impact"/>
                <a:cs typeface="Impact"/>
                <a:sym typeface="Impact"/>
              </a:rPr>
              <a:t>by honoring varied entry points and diverse perspectives, enriching the activity or experience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1289199" y="3453133"/>
            <a:ext cx="6522429" cy="6310450"/>
            <a:chOff x="0" y="0"/>
            <a:chExt cx="1717841" cy="1662011"/>
          </a:xfrm>
        </p:grpSpPr>
        <p:sp>
          <p:nvSpPr>
            <p:cNvPr id="3" name="Freeform 3"/>
            <p:cNvSpPr/>
            <p:nvPr/>
          </p:nvSpPr>
          <p:spPr>
            <a:xfrm>
              <a:off x="0" y="0"/>
              <a:ext cx="1717841" cy="1662012"/>
            </a:xfrm>
            <a:custGeom>
              <a:avLst/>
              <a:gdLst/>
              <a:ahLst/>
              <a:cxnLst/>
              <a:rect l="l" t="t" r="r" b="b"/>
              <a:pathLst>
                <a:path w="1717841" h="1662012">
                  <a:moveTo>
                    <a:pt x="0" y="0"/>
                  </a:moveTo>
                  <a:lnTo>
                    <a:pt x="1717841" y="0"/>
                  </a:lnTo>
                  <a:lnTo>
                    <a:pt x="1717841" y="1662012"/>
                  </a:lnTo>
                  <a:lnTo>
                    <a:pt x="0" y="1662012"/>
                  </a:lnTo>
                  <a:close/>
                </a:path>
              </a:pathLst>
            </a:custGeom>
            <a:solidFill>
              <a:srgbClr val="EFEEED"/>
            </a:solidFill>
          </p:spPr>
        </p:sp>
        <p:sp>
          <p:nvSpPr>
            <p:cNvPr id="4" name="TextBox 4"/>
            <p:cNvSpPr txBox="1"/>
            <p:nvPr/>
          </p:nvSpPr>
          <p:spPr>
            <a:xfrm>
              <a:off x="0" y="-95250"/>
              <a:ext cx="1717841" cy="1757261"/>
            </a:xfrm>
            <a:prstGeom prst="rect">
              <a:avLst/>
            </a:prstGeom>
          </p:spPr>
          <p:txBody>
            <a:bodyPr lIns="50800" tIns="50800" rIns="50800" bIns="50800" rtlCol="0" anchor="ctr"/>
            <a:lstStyle/>
            <a:p>
              <a:pPr algn="ctr">
                <a:lnSpc>
                  <a:spcPts val="3499"/>
                </a:lnSpc>
              </a:pPr>
              <a:endParaRPr/>
            </a:p>
          </p:txBody>
        </p:sp>
      </p:grpSp>
      <p:sp>
        <p:nvSpPr>
          <p:cNvPr id="5" name="TextBox 5"/>
          <p:cNvSpPr txBox="1"/>
          <p:nvPr/>
        </p:nvSpPr>
        <p:spPr>
          <a:xfrm>
            <a:off x="252189" y="517526"/>
            <a:ext cx="22958738" cy="3282950"/>
          </a:xfrm>
          <a:prstGeom prst="rect">
            <a:avLst/>
          </a:prstGeom>
        </p:spPr>
        <p:txBody>
          <a:bodyPr lIns="0" tIns="0" rIns="0" bIns="0" rtlCol="0" anchor="t">
            <a:spAutoFit/>
          </a:bodyPr>
          <a:lstStyle/>
          <a:p>
            <a:pPr algn="l">
              <a:lnSpc>
                <a:spcPts val="12846"/>
              </a:lnSpc>
            </a:pPr>
            <a:r>
              <a:rPr lang="en-US" sz="14000" dirty="0">
                <a:solidFill>
                  <a:srgbClr val="5271FF"/>
                </a:solidFill>
                <a:latin typeface="Impact"/>
                <a:ea typeface="Impact"/>
                <a:cs typeface="Impact"/>
                <a:sym typeface="Impact"/>
              </a:rPr>
              <a:t>7 TRANSFERABLE</a:t>
            </a:r>
          </a:p>
          <a:p>
            <a:pPr marL="0" lvl="0" indent="0" algn="l">
              <a:lnSpc>
                <a:spcPts val="12846"/>
              </a:lnSpc>
            </a:pPr>
            <a:r>
              <a:rPr lang="en-US" sz="14000" dirty="0">
                <a:solidFill>
                  <a:srgbClr val="5271FF"/>
                </a:solidFill>
                <a:latin typeface="Impact"/>
                <a:ea typeface="Impact"/>
                <a:cs typeface="Impact"/>
                <a:sym typeface="Impact"/>
              </a:rPr>
              <a:t>SKILLS</a:t>
            </a:r>
          </a:p>
        </p:txBody>
      </p:sp>
      <p:sp>
        <p:nvSpPr>
          <p:cNvPr id="6" name="TextBox 6"/>
          <p:cNvSpPr txBox="1"/>
          <p:nvPr/>
        </p:nvSpPr>
        <p:spPr>
          <a:xfrm>
            <a:off x="252189" y="4527282"/>
            <a:ext cx="10704372" cy="1323975"/>
          </a:xfrm>
          <a:prstGeom prst="rect">
            <a:avLst/>
          </a:prstGeom>
        </p:spPr>
        <p:txBody>
          <a:bodyPr lIns="0" tIns="0" rIns="0" bIns="0" rtlCol="0" anchor="t">
            <a:spAutoFit/>
          </a:bodyPr>
          <a:lstStyle/>
          <a:p>
            <a:pPr algn="l">
              <a:lnSpc>
                <a:spcPts val="4650"/>
              </a:lnSpc>
            </a:pPr>
            <a:r>
              <a:rPr lang="en-US" sz="5000" spc="300">
                <a:solidFill>
                  <a:srgbClr val="FFFFFF"/>
                </a:solidFill>
                <a:latin typeface="Impact"/>
                <a:ea typeface="Impact"/>
                <a:cs typeface="Impact"/>
                <a:sym typeface="Impact"/>
              </a:rPr>
              <a:t>Skills that are utilized in many forms of learning</a:t>
            </a:r>
          </a:p>
        </p:txBody>
      </p:sp>
      <p:sp>
        <p:nvSpPr>
          <p:cNvPr id="7" name="TextBox 7"/>
          <p:cNvSpPr txBox="1"/>
          <p:nvPr/>
        </p:nvSpPr>
        <p:spPr>
          <a:xfrm>
            <a:off x="252189" y="8965064"/>
            <a:ext cx="10704372" cy="942595"/>
          </a:xfrm>
          <a:prstGeom prst="rect">
            <a:avLst/>
          </a:prstGeom>
        </p:spPr>
        <p:txBody>
          <a:bodyPr lIns="0" tIns="0" rIns="0" bIns="0" rtlCol="0" anchor="t">
            <a:spAutoFit/>
          </a:bodyPr>
          <a:lstStyle/>
          <a:p>
            <a:pPr algn="l">
              <a:lnSpc>
                <a:spcPts val="3348"/>
              </a:lnSpc>
            </a:pPr>
            <a:r>
              <a:rPr lang="en-US" sz="3600" spc="216" dirty="0">
                <a:solidFill>
                  <a:srgbClr val="FFFFFF"/>
                </a:solidFill>
                <a:latin typeface="Impact"/>
                <a:ea typeface="Impact"/>
                <a:cs typeface="Impact"/>
                <a:sym typeface="Impact"/>
              </a:rPr>
              <a:t>Mindfulness programming addresses </a:t>
            </a:r>
          </a:p>
          <a:p>
            <a:pPr algn="l">
              <a:lnSpc>
                <a:spcPts val="3348"/>
              </a:lnSpc>
            </a:pPr>
            <a:r>
              <a:rPr lang="en-US" sz="3600" spc="216" dirty="0">
                <a:solidFill>
                  <a:srgbClr val="FFFFFF"/>
                </a:solidFill>
                <a:latin typeface="Impact"/>
                <a:ea typeface="Impact"/>
                <a:cs typeface="Impact"/>
                <a:sym typeface="Impact"/>
              </a:rPr>
              <a:t>all 7 transferable skills.</a:t>
            </a:r>
          </a:p>
        </p:txBody>
      </p:sp>
      <p:grpSp>
        <p:nvGrpSpPr>
          <p:cNvPr id="8" name="Group 8"/>
          <p:cNvGrpSpPr/>
          <p:nvPr/>
        </p:nvGrpSpPr>
        <p:grpSpPr>
          <a:xfrm>
            <a:off x="13713983" y="5771928"/>
            <a:ext cx="1672860" cy="16728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6A6A6"/>
            </a:solidFill>
          </p:spPr>
        </p:sp>
        <p:sp>
          <p:nvSpPr>
            <p:cNvPr id="10" name="TextBox 10"/>
            <p:cNvSpPr txBox="1"/>
            <p:nvPr/>
          </p:nvSpPr>
          <p:spPr>
            <a:xfrm>
              <a:off x="76200" y="-9525"/>
              <a:ext cx="660400" cy="746125"/>
            </a:xfrm>
            <a:prstGeom prst="rect">
              <a:avLst/>
            </a:prstGeom>
          </p:spPr>
          <p:txBody>
            <a:bodyPr lIns="50800" tIns="50800" rIns="50800" bIns="50800" rtlCol="0" anchor="ctr"/>
            <a:lstStyle/>
            <a:p>
              <a:pPr algn="ctr">
                <a:lnSpc>
                  <a:spcPts val="3080"/>
                </a:lnSpc>
              </a:pPr>
              <a:r>
                <a:rPr lang="en-US" sz="2000" dirty="0">
                  <a:solidFill>
                    <a:srgbClr val="000000"/>
                  </a:solidFill>
                  <a:latin typeface="Impact"/>
                  <a:ea typeface="Impact"/>
                  <a:cs typeface="Impact"/>
                  <a:sym typeface="Impact"/>
                </a:rPr>
                <a:t>VISITOR</a:t>
              </a:r>
            </a:p>
            <a:p>
              <a:pPr algn="ctr">
                <a:lnSpc>
                  <a:spcPts val="3080"/>
                </a:lnSpc>
              </a:pPr>
              <a:r>
                <a:rPr lang="en-US" sz="2000" dirty="0">
                  <a:solidFill>
                    <a:srgbClr val="000000"/>
                  </a:solidFill>
                  <a:latin typeface="Impact"/>
                  <a:ea typeface="Impact"/>
                  <a:cs typeface="Impact"/>
                  <a:sym typeface="Impact"/>
                </a:rPr>
                <a:t>RESPONSE</a:t>
              </a:r>
            </a:p>
            <a:p>
              <a:pPr algn="ctr">
                <a:lnSpc>
                  <a:spcPts val="3080"/>
                </a:lnSpc>
              </a:pPr>
              <a:r>
                <a:rPr lang="en-US" sz="2000" dirty="0">
                  <a:solidFill>
                    <a:srgbClr val="000000"/>
                  </a:solidFill>
                  <a:latin typeface="Impact"/>
                  <a:ea typeface="Impact"/>
                  <a:cs typeface="Impact"/>
                  <a:sym typeface="Impact"/>
                </a:rPr>
                <a:t>PEDAGOGIES</a:t>
              </a:r>
            </a:p>
          </p:txBody>
        </p:sp>
      </p:grpSp>
      <p:grpSp>
        <p:nvGrpSpPr>
          <p:cNvPr id="11" name="Group 11"/>
          <p:cNvGrpSpPr/>
          <p:nvPr/>
        </p:nvGrpSpPr>
        <p:grpSpPr>
          <a:xfrm>
            <a:off x="14915607" y="3674044"/>
            <a:ext cx="1672860" cy="1672860"/>
            <a:chOff x="0" y="0"/>
            <a:chExt cx="812800" cy="812800"/>
          </a:xfrm>
        </p:grpSpPr>
        <p:sp>
          <p:nvSpPr>
            <p:cNvPr id="12" name="Freeform 12" descr="Close"/>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3" name="TextBox 13"/>
            <p:cNvSpPr txBox="1"/>
            <p:nvPr/>
          </p:nvSpPr>
          <p:spPr>
            <a:xfrm>
              <a:off x="76200" y="0"/>
              <a:ext cx="660400" cy="736600"/>
            </a:xfrm>
            <a:prstGeom prst="rect">
              <a:avLst/>
            </a:prstGeom>
          </p:spPr>
          <p:txBody>
            <a:bodyPr lIns="50800" tIns="50800" rIns="50800" bIns="50800" rtlCol="0" anchor="ctr"/>
            <a:lstStyle/>
            <a:p>
              <a:pPr algn="ctr">
                <a:lnSpc>
                  <a:spcPts val="2659"/>
                </a:lnSpc>
              </a:pPr>
              <a:r>
                <a:rPr lang="en-US" dirty="0">
                  <a:solidFill>
                    <a:srgbClr val="000000"/>
                  </a:solidFill>
                  <a:latin typeface="Impact"/>
                  <a:ea typeface="Impact"/>
                  <a:cs typeface="Impact"/>
                  <a:sym typeface="Impact"/>
                </a:rPr>
                <a:t>CLOSE</a:t>
              </a:r>
            </a:p>
            <a:p>
              <a:pPr algn="ctr">
                <a:lnSpc>
                  <a:spcPts val="2659"/>
                </a:lnSpc>
              </a:pPr>
              <a:r>
                <a:rPr lang="en-US" dirty="0">
                  <a:solidFill>
                    <a:srgbClr val="000000"/>
                  </a:solidFill>
                  <a:latin typeface="Impact"/>
                  <a:ea typeface="Impact"/>
                  <a:cs typeface="Impact"/>
                  <a:sym typeface="Impact"/>
                </a:rPr>
                <a:t>LOOKING/</a:t>
              </a:r>
            </a:p>
            <a:p>
              <a:pPr algn="ctr">
                <a:lnSpc>
                  <a:spcPts val="2659"/>
                </a:lnSpc>
              </a:pPr>
              <a:r>
                <a:rPr lang="en-US" dirty="0">
                  <a:solidFill>
                    <a:srgbClr val="000000"/>
                  </a:solidFill>
                  <a:latin typeface="Impact"/>
                  <a:ea typeface="Impact"/>
                  <a:cs typeface="Impact"/>
                  <a:sym typeface="Impact"/>
                </a:rPr>
                <a:t>OBSERVATION</a:t>
              </a:r>
            </a:p>
          </p:txBody>
        </p:sp>
      </p:grpSp>
      <p:grpSp>
        <p:nvGrpSpPr>
          <p:cNvPr id="14" name="Group 14"/>
          <p:cNvGrpSpPr/>
          <p:nvPr/>
        </p:nvGrpSpPr>
        <p:grpSpPr>
          <a:xfrm>
            <a:off x="12877553" y="3662277"/>
            <a:ext cx="1672860" cy="167286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solidFill>
          </p:spPr>
        </p:sp>
        <p:sp>
          <p:nvSpPr>
            <p:cNvPr id="16" name="TextBox 16"/>
            <p:cNvSpPr txBox="1"/>
            <p:nvPr/>
          </p:nvSpPr>
          <p:spPr>
            <a:xfrm>
              <a:off x="76200" y="-19050"/>
              <a:ext cx="660400" cy="755650"/>
            </a:xfrm>
            <a:prstGeom prst="rect">
              <a:avLst/>
            </a:prstGeom>
          </p:spPr>
          <p:txBody>
            <a:bodyPr lIns="50800" tIns="50800" rIns="50800" bIns="50800" rtlCol="0" anchor="ctr"/>
            <a:lstStyle/>
            <a:p>
              <a:pPr algn="ctr">
                <a:lnSpc>
                  <a:spcPts val="3499"/>
                </a:lnSpc>
              </a:pPr>
              <a:r>
                <a:rPr lang="en-US" sz="2000" dirty="0">
                  <a:solidFill>
                    <a:srgbClr val="000000"/>
                  </a:solidFill>
                  <a:latin typeface="Impact"/>
                  <a:ea typeface="Impact"/>
                  <a:cs typeface="Impact"/>
                  <a:sym typeface="Impact"/>
                </a:rPr>
                <a:t>ACTIVE</a:t>
              </a:r>
            </a:p>
            <a:p>
              <a:pPr algn="ctr">
                <a:lnSpc>
                  <a:spcPts val="3499"/>
                </a:lnSpc>
              </a:pPr>
              <a:r>
                <a:rPr lang="en-US" sz="2000" dirty="0">
                  <a:solidFill>
                    <a:srgbClr val="000000"/>
                  </a:solidFill>
                  <a:latin typeface="Impact"/>
                  <a:ea typeface="Impact"/>
                  <a:cs typeface="Impact"/>
                  <a:sym typeface="Impact"/>
                </a:rPr>
                <a:t>LISTENING</a:t>
              </a:r>
            </a:p>
          </p:txBody>
        </p:sp>
      </p:grpSp>
      <p:grpSp>
        <p:nvGrpSpPr>
          <p:cNvPr id="17" name="Group 17"/>
          <p:cNvGrpSpPr/>
          <p:nvPr/>
        </p:nvGrpSpPr>
        <p:grpSpPr>
          <a:xfrm>
            <a:off x="11488673" y="5143500"/>
            <a:ext cx="1672860" cy="167286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9" name="TextBox 19"/>
            <p:cNvSpPr txBox="1"/>
            <p:nvPr/>
          </p:nvSpPr>
          <p:spPr>
            <a:xfrm>
              <a:off x="76200" y="-19050"/>
              <a:ext cx="660400" cy="755650"/>
            </a:xfrm>
            <a:prstGeom prst="rect">
              <a:avLst/>
            </a:prstGeom>
          </p:spPr>
          <p:txBody>
            <a:bodyPr lIns="50800" tIns="50800" rIns="50800" bIns="50800" rtlCol="0" anchor="ctr"/>
            <a:lstStyle/>
            <a:p>
              <a:pPr algn="ctr">
                <a:lnSpc>
                  <a:spcPts val="3499"/>
                </a:lnSpc>
              </a:pPr>
              <a:r>
                <a:rPr lang="en-US" sz="2000" dirty="0">
                  <a:solidFill>
                    <a:srgbClr val="000000"/>
                  </a:solidFill>
                  <a:latin typeface="Impact"/>
                  <a:ea typeface="Impact"/>
                  <a:cs typeface="Impact"/>
                  <a:sym typeface="Impact"/>
                </a:rPr>
                <a:t>SELF</a:t>
              </a:r>
            </a:p>
            <a:p>
              <a:pPr algn="ctr">
                <a:lnSpc>
                  <a:spcPts val="3359"/>
                </a:lnSpc>
              </a:pPr>
              <a:r>
                <a:rPr lang="en-US" sz="2000" dirty="0">
                  <a:solidFill>
                    <a:srgbClr val="000000"/>
                  </a:solidFill>
                  <a:latin typeface="Impact"/>
                  <a:ea typeface="Impact"/>
                  <a:cs typeface="Impact"/>
                  <a:sym typeface="Impact"/>
                </a:rPr>
                <a:t>AWARENESS</a:t>
              </a:r>
            </a:p>
          </p:txBody>
        </p:sp>
      </p:grpSp>
      <p:grpSp>
        <p:nvGrpSpPr>
          <p:cNvPr id="20" name="Group 20"/>
          <p:cNvGrpSpPr/>
          <p:nvPr/>
        </p:nvGrpSpPr>
        <p:grpSpPr>
          <a:xfrm>
            <a:off x="11770146" y="7034151"/>
            <a:ext cx="1672860" cy="167286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52FF"/>
            </a:solidFill>
          </p:spPr>
        </p:sp>
        <p:sp>
          <p:nvSpPr>
            <p:cNvPr id="22" name="TextBox 22"/>
            <p:cNvSpPr txBox="1"/>
            <p:nvPr/>
          </p:nvSpPr>
          <p:spPr>
            <a:xfrm>
              <a:off x="76200" y="-19050"/>
              <a:ext cx="660400" cy="755650"/>
            </a:xfrm>
            <a:prstGeom prst="rect">
              <a:avLst/>
            </a:prstGeom>
          </p:spPr>
          <p:txBody>
            <a:bodyPr lIns="50800" tIns="50800" rIns="50800" bIns="50800" rtlCol="0" anchor="ctr"/>
            <a:lstStyle/>
            <a:p>
              <a:pPr algn="ctr">
                <a:lnSpc>
                  <a:spcPts val="3499"/>
                </a:lnSpc>
              </a:pPr>
              <a:r>
                <a:rPr lang="en-US" sz="2499">
                  <a:solidFill>
                    <a:srgbClr val="000000"/>
                  </a:solidFill>
                  <a:latin typeface="Impact"/>
                  <a:ea typeface="Impact"/>
                  <a:cs typeface="Impact"/>
                  <a:sym typeface="Impact"/>
                </a:rPr>
                <a:t>EMPATHY</a:t>
              </a:r>
            </a:p>
          </p:txBody>
        </p:sp>
      </p:grpSp>
      <p:grpSp>
        <p:nvGrpSpPr>
          <p:cNvPr id="23" name="Group 23"/>
          <p:cNvGrpSpPr/>
          <p:nvPr/>
        </p:nvGrpSpPr>
        <p:grpSpPr>
          <a:xfrm>
            <a:off x="13713983" y="8037169"/>
            <a:ext cx="1672860" cy="167286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id="25" name="TextBox 25"/>
            <p:cNvSpPr txBox="1"/>
            <p:nvPr/>
          </p:nvSpPr>
          <p:spPr>
            <a:xfrm>
              <a:off x="76200" y="-19050"/>
              <a:ext cx="660400" cy="755650"/>
            </a:xfrm>
            <a:prstGeom prst="rect">
              <a:avLst/>
            </a:prstGeom>
          </p:spPr>
          <p:txBody>
            <a:bodyPr lIns="50800" tIns="50800" rIns="50800" bIns="50800" rtlCol="0" anchor="ctr"/>
            <a:lstStyle/>
            <a:p>
              <a:pPr algn="ctr">
                <a:lnSpc>
                  <a:spcPts val="3499"/>
                </a:lnSpc>
              </a:pPr>
              <a:r>
                <a:rPr lang="en-US" sz="2499">
                  <a:solidFill>
                    <a:srgbClr val="000000"/>
                  </a:solidFill>
                  <a:latin typeface="Impact"/>
                  <a:ea typeface="Impact"/>
                  <a:cs typeface="Impact"/>
                  <a:sym typeface="Impact"/>
                </a:rPr>
                <a:t>CRITICAL</a:t>
              </a:r>
            </a:p>
            <a:p>
              <a:pPr algn="ctr">
                <a:lnSpc>
                  <a:spcPts val="3499"/>
                </a:lnSpc>
              </a:pPr>
              <a:r>
                <a:rPr lang="en-US" sz="2499">
                  <a:solidFill>
                    <a:srgbClr val="000000"/>
                  </a:solidFill>
                  <a:latin typeface="Impact"/>
                  <a:ea typeface="Impact"/>
                  <a:cs typeface="Impact"/>
                  <a:sym typeface="Impact"/>
                </a:rPr>
                <a:t>THINKING</a:t>
              </a:r>
            </a:p>
          </p:txBody>
        </p:sp>
      </p:grpSp>
      <p:grpSp>
        <p:nvGrpSpPr>
          <p:cNvPr id="26" name="Group 26"/>
          <p:cNvGrpSpPr/>
          <p:nvPr/>
        </p:nvGrpSpPr>
        <p:grpSpPr>
          <a:xfrm>
            <a:off x="15586440" y="7200739"/>
            <a:ext cx="1672860" cy="167286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id="28" name="TextBox 28"/>
            <p:cNvSpPr txBox="1"/>
            <p:nvPr/>
          </p:nvSpPr>
          <p:spPr>
            <a:xfrm>
              <a:off x="76200" y="9525"/>
              <a:ext cx="660400" cy="727075"/>
            </a:xfrm>
            <a:prstGeom prst="rect">
              <a:avLst/>
            </a:prstGeom>
          </p:spPr>
          <p:txBody>
            <a:bodyPr lIns="50800" tIns="50800" rIns="50800" bIns="50800" rtlCol="0" anchor="ctr"/>
            <a:lstStyle/>
            <a:p>
              <a:pPr algn="ctr">
                <a:lnSpc>
                  <a:spcPts val="2380"/>
                </a:lnSpc>
              </a:pPr>
              <a:r>
                <a:rPr lang="en-US" sz="1400" dirty="0">
                  <a:solidFill>
                    <a:srgbClr val="000000"/>
                  </a:solidFill>
                  <a:latin typeface="Impact"/>
                  <a:ea typeface="Impact"/>
                  <a:cs typeface="Impact"/>
                  <a:sym typeface="Impact"/>
                </a:rPr>
                <a:t>COMMUNICATION</a:t>
              </a:r>
            </a:p>
          </p:txBody>
        </p:sp>
      </p:grpSp>
      <p:grpSp>
        <p:nvGrpSpPr>
          <p:cNvPr id="29" name="Group 29"/>
          <p:cNvGrpSpPr/>
          <p:nvPr/>
        </p:nvGrpSpPr>
        <p:grpSpPr>
          <a:xfrm>
            <a:off x="16008394" y="5432629"/>
            <a:ext cx="1672860" cy="1672860"/>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p:spPr>
        </p:sp>
        <p:sp>
          <p:nvSpPr>
            <p:cNvPr id="31" name="TextBox 31"/>
            <p:cNvSpPr txBox="1"/>
            <p:nvPr/>
          </p:nvSpPr>
          <p:spPr>
            <a:xfrm>
              <a:off x="76200" y="0"/>
              <a:ext cx="660400" cy="736600"/>
            </a:xfrm>
            <a:prstGeom prst="rect">
              <a:avLst/>
            </a:prstGeom>
          </p:spPr>
          <p:txBody>
            <a:bodyPr lIns="50800" tIns="50800" rIns="50800" bIns="50800" rtlCol="0" anchor="ctr"/>
            <a:lstStyle/>
            <a:p>
              <a:pPr algn="ctr">
                <a:lnSpc>
                  <a:spcPts val="2520"/>
                </a:lnSpc>
              </a:pPr>
              <a:r>
                <a:rPr lang="en-US" sz="1400" dirty="0">
                  <a:solidFill>
                    <a:srgbClr val="000000"/>
                  </a:solidFill>
                  <a:latin typeface="Impact"/>
                  <a:ea typeface="Impact"/>
                  <a:cs typeface="Impact"/>
                  <a:sym typeface="Impact"/>
                </a:rPr>
                <a:t>COLLABORATION</a:t>
              </a:r>
            </a:p>
          </p:txBody>
        </p:sp>
      </p:grpSp>
      <p:sp>
        <p:nvSpPr>
          <p:cNvPr id="32" name="AutoShape 32"/>
          <p:cNvSpPr/>
          <p:nvPr/>
        </p:nvSpPr>
        <p:spPr>
          <a:xfrm flipV="1">
            <a:off x="14977011" y="5283835"/>
            <a:ext cx="455815" cy="604908"/>
          </a:xfrm>
          <a:prstGeom prst="line">
            <a:avLst/>
          </a:prstGeom>
          <a:ln w="38100" cap="flat">
            <a:solidFill>
              <a:srgbClr val="000000"/>
            </a:solidFill>
            <a:prstDash val="solid"/>
            <a:headEnd type="none" w="sm" len="sm"/>
            <a:tailEnd type="arrow" w="med" len="sm"/>
          </a:ln>
        </p:spPr>
      </p:sp>
      <p:sp>
        <p:nvSpPr>
          <p:cNvPr id="33" name="AutoShape 33"/>
          <p:cNvSpPr/>
          <p:nvPr/>
        </p:nvSpPr>
        <p:spPr>
          <a:xfrm flipV="1">
            <a:off x="15350879" y="6269059"/>
            <a:ext cx="657515" cy="95907"/>
          </a:xfrm>
          <a:prstGeom prst="line">
            <a:avLst/>
          </a:prstGeom>
          <a:ln w="38100" cap="flat">
            <a:solidFill>
              <a:srgbClr val="000000"/>
            </a:solidFill>
            <a:prstDash val="solid"/>
            <a:headEnd type="none" w="sm" len="sm"/>
            <a:tailEnd type="arrow" w="med" len="sm"/>
          </a:ln>
        </p:spPr>
      </p:sp>
      <p:sp>
        <p:nvSpPr>
          <p:cNvPr id="34" name="AutoShape 34"/>
          <p:cNvSpPr/>
          <p:nvPr/>
        </p:nvSpPr>
        <p:spPr>
          <a:xfrm flipH="1" flipV="1">
            <a:off x="14128361" y="5225444"/>
            <a:ext cx="174189" cy="583820"/>
          </a:xfrm>
          <a:prstGeom prst="line">
            <a:avLst/>
          </a:prstGeom>
          <a:ln w="38100" cap="flat">
            <a:solidFill>
              <a:srgbClr val="000000"/>
            </a:solidFill>
            <a:prstDash val="solid"/>
            <a:headEnd type="none" w="sm" len="sm"/>
            <a:tailEnd type="arrow" w="med" len="sm"/>
          </a:ln>
        </p:spPr>
      </p:sp>
      <p:sp>
        <p:nvSpPr>
          <p:cNvPr id="35" name="AutoShape 35"/>
          <p:cNvSpPr/>
          <p:nvPr/>
        </p:nvSpPr>
        <p:spPr>
          <a:xfrm flipH="1">
            <a:off x="13319215" y="7034151"/>
            <a:ext cx="511105" cy="398301"/>
          </a:xfrm>
          <a:prstGeom prst="line">
            <a:avLst/>
          </a:prstGeom>
          <a:ln w="38100" cap="flat">
            <a:solidFill>
              <a:srgbClr val="000000"/>
            </a:solidFill>
            <a:prstDash val="solid"/>
            <a:headEnd type="none" w="sm" len="sm"/>
            <a:tailEnd type="arrow" w="med" len="sm"/>
          </a:ln>
        </p:spPr>
      </p:sp>
      <p:sp>
        <p:nvSpPr>
          <p:cNvPr id="36" name="AutoShape 36"/>
          <p:cNvSpPr/>
          <p:nvPr/>
        </p:nvSpPr>
        <p:spPr>
          <a:xfrm>
            <a:off x="14550413" y="7444788"/>
            <a:ext cx="0" cy="592381"/>
          </a:xfrm>
          <a:prstGeom prst="line">
            <a:avLst/>
          </a:prstGeom>
          <a:ln w="38100" cap="flat">
            <a:solidFill>
              <a:srgbClr val="000000"/>
            </a:solidFill>
            <a:prstDash val="solid"/>
            <a:headEnd type="none" w="sm" len="sm"/>
            <a:tailEnd type="arrow" w="med" len="sm"/>
          </a:ln>
        </p:spPr>
      </p:sp>
      <p:sp>
        <p:nvSpPr>
          <p:cNvPr id="37" name="AutoShape 37"/>
          <p:cNvSpPr/>
          <p:nvPr/>
        </p:nvSpPr>
        <p:spPr>
          <a:xfrm>
            <a:off x="15195398" y="7140944"/>
            <a:ext cx="556639" cy="396541"/>
          </a:xfrm>
          <a:prstGeom prst="line">
            <a:avLst/>
          </a:prstGeom>
          <a:ln w="38100" cap="flat">
            <a:solidFill>
              <a:srgbClr val="000000"/>
            </a:solidFill>
            <a:prstDash val="solid"/>
            <a:headEnd type="none" w="sm" len="sm"/>
            <a:tailEnd type="arrow" w="med" len="sm"/>
          </a:ln>
        </p:spPr>
      </p:sp>
      <p:sp>
        <p:nvSpPr>
          <p:cNvPr id="38" name="TextBox 38"/>
          <p:cNvSpPr txBox="1"/>
          <p:nvPr/>
        </p:nvSpPr>
        <p:spPr>
          <a:xfrm>
            <a:off x="15089412" y="9529905"/>
            <a:ext cx="2722215" cy="233679"/>
          </a:xfrm>
          <a:prstGeom prst="rect">
            <a:avLst/>
          </a:prstGeom>
        </p:spPr>
        <p:txBody>
          <a:bodyPr lIns="0" tIns="0" rIns="0" bIns="0" rtlCol="0" anchor="t">
            <a:spAutoFit/>
          </a:bodyPr>
          <a:lstStyle/>
          <a:p>
            <a:pPr algn="ctr">
              <a:lnSpc>
                <a:spcPts val="1820"/>
              </a:lnSpc>
            </a:pPr>
            <a:r>
              <a:rPr lang="en-US" sz="1300">
                <a:solidFill>
                  <a:srgbClr val="000000"/>
                </a:solidFill>
                <a:latin typeface="Canva Sans"/>
                <a:ea typeface="Canva Sans"/>
                <a:cs typeface="Canva Sans"/>
                <a:sym typeface="Canva Sans"/>
              </a:rPr>
              <a:t>Ames Morton-Winter, M.A.Ed, ALM</a:t>
            </a:r>
          </a:p>
        </p:txBody>
      </p:sp>
      <p:sp>
        <p:nvSpPr>
          <p:cNvPr id="39" name="AutoShape 39"/>
          <p:cNvSpPr/>
          <p:nvPr/>
        </p:nvSpPr>
        <p:spPr>
          <a:xfrm flipH="1" flipV="1">
            <a:off x="13255587" y="6221587"/>
            <a:ext cx="509527" cy="136527"/>
          </a:xfrm>
          <a:prstGeom prst="line">
            <a:avLst/>
          </a:prstGeom>
          <a:ln w="38100" cap="flat">
            <a:solidFill>
              <a:srgbClr val="000000"/>
            </a:solidFill>
            <a:prstDash val="solid"/>
            <a:headEnd type="none" w="sm" len="sm"/>
            <a:tailEnd type="arrow" w="med" len="sm"/>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439065" y="-397529"/>
            <a:ext cx="14189579" cy="4641445"/>
          </a:xfrm>
          <a:prstGeom prst="rect">
            <a:avLst/>
          </a:prstGeom>
        </p:spPr>
        <p:txBody>
          <a:bodyPr lIns="0" tIns="0" rIns="0" bIns="0" rtlCol="0" anchor="t">
            <a:spAutoFit/>
          </a:bodyPr>
          <a:lstStyle/>
          <a:p>
            <a:pPr marL="0" lvl="0" indent="0" algn="l">
              <a:lnSpc>
                <a:spcPts val="37951"/>
              </a:lnSpc>
            </a:pPr>
            <a:r>
              <a:rPr lang="en-US" sz="25000" dirty="0">
                <a:solidFill>
                  <a:srgbClr val="5271FF"/>
                </a:solidFill>
                <a:latin typeface="Anton"/>
                <a:ea typeface="Anton"/>
                <a:cs typeface="Anton"/>
                <a:sym typeface="Anton"/>
              </a:rPr>
              <a:t>OVERVIEW</a:t>
            </a:r>
          </a:p>
        </p:txBody>
      </p:sp>
      <p:sp>
        <p:nvSpPr>
          <p:cNvPr id="3" name="TextBox 3"/>
          <p:cNvSpPr txBox="1"/>
          <p:nvPr/>
        </p:nvSpPr>
        <p:spPr>
          <a:xfrm>
            <a:off x="616740" y="4682484"/>
            <a:ext cx="16642560" cy="3767438"/>
          </a:xfrm>
          <a:prstGeom prst="rect">
            <a:avLst/>
          </a:prstGeom>
        </p:spPr>
        <p:txBody>
          <a:bodyPr lIns="0" tIns="0" rIns="0" bIns="0" rtlCol="0" anchor="t">
            <a:spAutoFit/>
          </a:bodyPr>
          <a:lstStyle/>
          <a:p>
            <a:pPr marL="0" lvl="0" indent="0" algn="l">
              <a:lnSpc>
                <a:spcPts val="6020"/>
              </a:lnSpc>
            </a:pPr>
            <a:r>
              <a:rPr lang="en-US" sz="4300">
                <a:solidFill>
                  <a:srgbClr val="FFFFFF"/>
                </a:solidFill>
                <a:latin typeface="Anton"/>
                <a:ea typeface="Anton"/>
                <a:cs typeface="Anton"/>
                <a:sym typeface="Anton"/>
              </a:rPr>
              <a:t>LILIT SADOYAN</a:t>
            </a:r>
            <a:r>
              <a:rPr lang="en-US" sz="4300">
                <a:solidFill>
                  <a:srgbClr val="5271FF"/>
                </a:solidFill>
                <a:latin typeface="Anton"/>
                <a:ea typeface="Anton"/>
                <a:cs typeface="Anton"/>
                <a:sym typeface="Anton"/>
              </a:rPr>
              <a:t>- ACTIVITY-BASED TEACHING, ART IMPACT: MINDFULNESS</a:t>
            </a:r>
          </a:p>
          <a:p>
            <a:pPr marL="0" lvl="0" indent="0" algn="l">
              <a:lnSpc>
                <a:spcPts val="6020"/>
              </a:lnSpc>
            </a:pPr>
            <a:endParaRPr lang="en-US" sz="4300">
              <a:solidFill>
                <a:srgbClr val="5271FF"/>
              </a:solidFill>
              <a:latin typeface="Anton"/>
              <a:ea typeface="Anton"/>
              <a:cs typeface="Anton"/>
              <a:sym typeface="Anton"/>
            </a:endParaRPr>
          </a:p>
          <a:p>
            <a:pPr marL="0" lvl="0" indent="0" algn="l">
              <a:lnSpc>
                <a:spcPts val="5880"/>
              </a:lnSpc>
            </a:pPr>
            <a:r>
              <a:rPr lang="en-US" sz="4200" u="none" strike="noStrike">
                <a:solidFill>
                  <a:srgbClr val="FFFFFF"/>
                </a:solidFill>
                <a:latin typeface="Anton"/>
                <a:ea typeface="Anton"/>
                <a:cs typeface="Anton"/>
                <a:sym typeface="Anton"/>
              </a:rPr>
              <a:t>AMES MORTON-WINTER</a:t>
            </a:r>
            <a:r>
              <a:rPr lang="en-US" sz="4200" u="none" strike="noStrike">
                <a:solidFill>
                  <a:srgbClr val="5271FF"/>
                </a:solidFill>
                <a:latin typeface="Anton"/>
                <a:ea typeface="Anton"/>
                <a:cs typeface="Anton"/>
                <a:sym typeface="Anton"/>
              </a:rPr>
              <a:t> - TEEN MINDFULNESS, TRUST, VISITOR RESPONSE PEDAGOGIES</a:t>
            </a:r>
          </a:p>
          <a:p>
            <a:pPr marL="0" lvl="0" indent="0" algn="l">
              <a:lnSpc>
                <a:spcPts val="6020"/>
              </a:lnSpc>
            </a:pPr>
            <a:endParaRPr lang="en-US" sz="4200" u="none" strike="noStrike">
              <a:solidFill>
                <a:srgbClr val="5271FF"/>
              </a:solidFill>
              <a:latin typeface="Anton"/>
              <a:ea typeface="Anton"/>
              <a:cs typeface="Anton"/>
              <a:sym typeface="Anton"/>
            </a:endParaRPr>
          </a:p>
          <a:p>
            <a:pPr marL="0" lvl="0" indent="0" algn="l">
              <a:lnSpc>
                <a:spcPts val="6020"/>
              </a:lnSpc>
            </a:pPr>
            <a:r>
              <a:rPr lang="en-US" sz="4300" u="none" strike="noStrike">
                <a:solidFill>
                  <a:srgbClr val="FFFFFF"/>
                </a:solidFill>
                <a:latin typeface="Anton"/>
                <a:ea typeface="Anton"/>
                <a:cs typeface="Anton"/>
                <a:sym typeface="Anton"/>
              </a:rPr>
              <a:t>KATIE NICKEL </a:t>
            </a:r>
            <a:r>
              <a:rPr lang="en-US" sz="4300" u="none" strike="noStrike">
                <a:solidFill>
                  <a:srgbClr val="5271FF"/>
                </a:solidFill>
                <a:latin typeface="Anton"/>
                <a:ea typeface="Anton"/>
                <a:cs typeface="Anton"/>
                <a:sym typeface="Anton"/>
              </a:rPr>
              <a:t>- CULTURAL HUMILITY, BULIDING TRUST WITH SPECIFIC AUDIENCES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FEEED"/>
        </a:solidFill>
        <a:effectLst/>
      </p:bgPr>
    </p:bg>
    <p:spTree>
      <p:nvGrpSpPr>
        <p:cNvPr id="1" name=""/>
        <p:cNvGrpSpPr/>
        <p:nvPr/>
      </p:nvGrpSpPr>
      <p:grpSpPr>
        <a:xfrm>
          <a:off x="0" y="0"/>
          <a:ext cx="0" cy="0"/>
          <a:chOff x="0" y="0"/>
          <a:chExt cx="0" cy="0"/>
        </a:xfrm>
      </p:grpSpPr>
      <p:sp>
        <p:nvSpPr>
          <p:cNvPr id="2" name="Freeform 2"/>
          <p:cNvSpPr/>
          <p:nvPr/>
        </p:nvSpPr>
        <p:spPr>
          <a:xfrm>
            <a:off x="10044054" y="339202"/>
            <a:ext cx="7725812" cy="9407382"/>
          </a:xfrm>
          <a:custGeom>
            <a:avLst/>
            <a:gdLst/>
            <a:ahLst/>
            <a:cxnLst/>
            <a:rect l="l" t="t" r="r" b="b"/>
            <a:pathLst>
              <a:path w="7725812" h="9407382">
                <a:moveTo>
                  <a:pt x="0" y="0"/>
                </a:moveTo>
                <a:lnTo>
                  <a:pt x="7725813" y="0"/>
                </a:lnTo>
                <a:lnTo>
                  <a:pt x="7725813" y="9407382"/>
                </a:lnTo>
                <a:lnTo>
                  <a:pt x="0" y="9407382"/>
                </a:lnTo>
                <a:lnTo>
                  <a:pt x="0" y="0"/>
                </a:lnTo>
                <a:close/>
              </a:path>
            </a:pathLst>
          </a:custGeom>
          <a:blipFill>
            <a:blip r:embed="rId2"/>
            <a:stretch>
              <a:fillRect/>
            </a:stretch>
          </a:blipFill>
        </p:spPr>
      </p:sp>
      <p:sp>
        <p:nvSpPr>
          <p:cNvPr id="3" name="TextBox 3"/>
          <p:cNvSpPr txBox="1"/>
          <p:nvPr/>
        </p:nvSpPr>
        <p:spPr>
          <a:xfrm>
            <a:off x="508644" y="568988"/>
            <a:ext cx="11594245" cy="4616648"/>
          </a:xfrm>
          <a:prstGeom prst="rect">
            <a:avLst/>
          </a:prstGeom>
        </p:spPr>
        <p:txBody>
          <a:bodyPr lIns="0" tIns="0" rIns="0" bIns="0" rtlCol="0" anchor="t">
            <a:spAutoFit/>
          </a:bodyPr>
          <a:lstStyle/>
          <a:p>
            <a:pPr algn="l">
              <a:lnSpc>
                <a:spcPts val="4150"/>
              </a:lnSpc>
            </a:pPr>
            <a:r>
              <a:rPr lang="en-US" sz="5000" dirty="0">
                <a:solidFill>
                  <a:srgbClr val="5271FF"/>
                </a:solidFill>
                <a:latin typeface="Impact"/>
                <a:ea typeface="Impact"/>
                <a:cs typeface="Impact"/>
                <a:sym typeface="Impact"/>
              </a:rPr>
              <a:t>VRP:</a:t>
            </a:r>
          </a:p>
          <a:p>
            <a:pPr algn="l">
              <a:lnSpc>
                <a:spcPts val="4150"/>
              </a:lnSpc>
            </a:pPr>
            <a:endParaRPr lang="en-US" sz="14000" dirty="0">
              <a:solidFill>
                <a:srgbClr val="5271FF"/>
              </a:solidFill>
              <a:latin typeface="Impact"/>
              <a:ea typeface="Impact"/>
              <a:cs typeface="Impact"/>
              <a:sym typeface="Impact"/>
            </a:endParaRPr>
          </a:p>
          <a:p>
            <a:pPr marL="0" lvl="0" indent="0" algn="l">
              <a:lnSpc>
                <a:spcPts val="13825"/>
              </a:lnSpc>
            </a:pPr>
            <a:r>
              <a:rPr lang="en-US" sz="16000" dirty="0">
                <a:solidFill>
                  <a:srgbClr val="000000"/>
                </a:solidFill>
                <a:latin typeface="Impact"/>
                <a:ea typeface="Impact"/>
                <a:cs typeface="Impact"/>
                <a:sym typeface="Impact"/>
              </a:rPr>
              <a:t>SIX-WORD </a:t>
            </a:r>
          </a:p>
          <a:p>
            <a:pPr marL="0" lvl="0" indent="0" algn="l">
              <a:lnSpc>
                <a:spcPts val="13825"/>
              </a:lnSpc>
            </a:pPr>
            <a:r>
              <a:rPr lang="en-US" sz="16000" dirty="0">
                <a:solidFill>
                  <a:srgbClr val="000000"/>
                </a:solidFill>
                <a:latin typeface="Impact"/>
                <a:ea typeface="Impact"/>
                <a:cs typeface="Impact"/>
                <a:sym typeface="Impact"/>
              </a:rPr>
              <a:t>STORIES</a:t>
            </a:r>
          </a:p>
        </p:txBody>
      </p:sp>
      <p:sp>
        <p:nvSpPr>
          <p:cNvPr id="4" name="TextBox 4"/>
          <p:cNvSpPr txBox="1"/>
          <p:nvPr/>
        </p:nvSpPr>
        <p:spPr>
          <a:xfrm>
            <a:off x="703312" y="5554272"/>
            <a:ext cx="7429786" cy="3228975"/>
          </a:xfrm>
          <a:prstGeom prst="rect">
            <a:avLst/>
          </a:prstGeom>
        </p:spPr>
        <p:txBody>
          <a:bodyPr lIns="0" tIns="0" rIns="0" bIns="0" rtlCol="0" anchor="t">
            <a:spAutoFit/>
          </a:bodyPr>
          <a:lstStyle/>
          <a:p>
            <a:pPr algn="l">
              <a:lnSpc>
                <a:spcPts val="4199"/>
              </a:lnSpc>
            </a:pPr>
            <a:r>
              <a:rPr lang="en-US" sz="2999" dirty="0">
                <a:solidFill>
                  <a:srgbClr val="5271FF"/>
                </a:solidFill>
                <a:latin typeface="Impact"/>
                <a:ea typeface="Impact"/>
                <a:cs typeface="Impact"/>
                <a:sym typeface="Impact"/>
              </a:rPr>
              <a:t>WRITE ONE SENTENCE, USING ONLY SIX WORDS, TO REFLECT WHAT YOU SEE, FEEL, OR IMAGINE WHEN LOOKING AT THIS WORK OF ART.</a:t>
            </a:r>
          </a:p>
          <a:p>
            <a:pPr algn="l">
              <a:lnSpc>
                <a:spcPts val="4199"/>
              </a:lnSpc>
            </a:pPr>
            <a:endParaRPr lang="en-US" sz="2999" dirty="0">
              <a:solidFill>
                <a:srgbClr val="5271FF"/>
              </a:solidFill>
              <a:latin typeface="Impact"/>
              <a:ea typeface="Impact"/>
              <a:cs typeface="Impact"/>
              <a:sym typeface="Impact"/>
            </a:endParaRPr>
          </a:p>
          <a:p>
            <a:pPr algn="l">
              <a:lnSpc>
                <a:spcPts val="2969"/>
              </a:lnSpc>
            </a:pPr>
            <a:r>
              <a:rPr lang="en-US" sz="2999" dirty="0">
                <a:solidFill>
                  <a:srgbClr val="5271FF"/>
                </a:solidFill>
                <a:latin typeface="Impact"/>
                <a:ea typeface="Impact"/>
                <a:cs typeface="Impact"/>
                <a:sym typeface="Impact"/>
              </a:rPr>
              <a:t>TURN AND TALK TO A FEW NEIGHBORS AND SHARE YOUR SIX-WORD STORY!</a:t>
            </a:r>
          </a:p>
          <a:p>
            <a:pPr algn="l">
              <a:lnSpc>
                <a:spcPts val="1499"/>
              </a:lnSpc>
            </a:pPr>
            <a:endParaRPr lang="en-US" sz="2999" dirty="0">
              <a:solidFill>
                <a:srgbClr val="5271FF"/>
              </a:solidFill>
              <a:latin typeface="Impact"/>
              <a:ea typeface="Impact"/>
              <a:cs typeface="Impact"/>
              <a:sym typeface="Impact"/>
            </a:endParaRPr>
          </a:p>
        </p:txBody>
      </p:sp>
      <p:sp>
        <p:nvSpPr>
          <p:cNvPr id="5" name="TextBox 5"/>
          <p:cNvSpPr txBox="1"/>
          <p:nvPr/>
        </p:nvSpPr>
        <p:spPr>
          <a:xfrm>
            <a:off x="703312" y="9182100"/>
            <a:ext cx="7162860" cy="973455"/>
          </a:xfrm>
          <a:prstGeom prst="rect">
            <a:avLst/>
          </a:prstGeom>
        </p:spPr>
        <p:txBody>
          <a:bodyPr lIns="0" tIns="0" rIns="0" bIns="0" rtlCol="0" anchor="t">
            <a:spAutoFit/>
          </a:bodyPr>
          <a:lstStyle/>
          <a:p>
            <a:pPr algn="just">
              <a:lnSpc>
                <a:spcPts val="2520"/>
              </a:lnSpc>
            </a:pPr>
            <a:r>
              <a:rPr lang="en-US" sz="1800">
                <a:solidFill>
                  <a:srgbClr val="000000"/>
                </a:solidFill>
                <a:latin typeface="Impact"/>
                <a:ea typeface="Impact"/>
                <a:cs typeface="Impact"/>
                <a:sym typeface="Impact"/>
              </a:rPr>
              <a:t>TRANSFERABLE SKILLS: </a:t>
            </a:r>
          </a:p>
          <a:p>
            <a:pPr algn="just">
              <a:lnSpc>
                <a:spcPts val="2520"/>
              </a:lnSpc>
            </a:pPr>
            <a:r>
              <a:rPr lang="en-US" sz="1800">
                <a:solidFill>
                  <a:srgbClr val="000000"/>
                </a:solidFill>
                <a:latin typeface="Impact"/>
                <a:ea typeface="Impact"/>
                <a:cs typeface="Impact"/>
                <a:sym typeface="Impact"/>
              </a:rPr>
              <a:t>ACTIVE LISTENING, CLOSE LOOKING, COLLABORATION, COMMUNICATION, CRITICAL THINKING, EMPATHY, SELF-AWARENESS</a:t>
            </a:r>
          </a:p>
        </p:txBody>
      </p:sp>
      <p:sp>
        <p:nvSpPr>
          <p:cNvPr id="6" name="TextBox 6"/>
          <p:cNvSpPr txBox="1"/>
          <p:nvPr/>
        </p:nvSpPr>
        <p:spPr>
          <a:xfrm>
            <a:off x="16649696" y="9808630"/>
            <a:ext cx="1638304" cy="465884"/>
          </a:xfrm>
          <a:prstGeom prst="rect">
            <a:avLst/>
          </a:prstGeom>
        </p:spPr>
        <p:txBody>
          <a:bodyPr lIns="0" tIns="0" rIns="0" bIns="0" rtlCol="0" anchor="t">
            <a:spAutoFit/>
          </a:bodyPr>
          <a:lstStyle/>
          <a:p>
            <a:pPr algn="l">
              <a:lnSpc>
                <a:spcPts val="980"/>
              </a:lnSpc>
            </a:pPr>
            <a:r>
              <a:rPr lang="en-US" sz="700">
                <a:solidFill>
                  <a:srgbClr val="000000"/>
                </a:solidFill>
                <a:latin typeface="Nunito Sans Expanded"/>
                <a:ea typeface="Nunito Sans Expanded"/>
                <a:cs typeface="Nunito Sans Expanded"/>
                <a:sym typeface="Nunito Sans Expanded"/>
              </a:rPr>
              <a:t>Portrait of a Family Group</a:t>
            </a:r>
          </a:p>
          <a:p>
            <a:pPr algn="l">
              <a:lnSpc>
                <a:spcPts val="980"/>
              </a:lnSpc>
            </a:pPr>
            <a:r>
              <a:rPr lang="en-US" sz="700">
                <a:solidFill>
                  <a:srgbClr val="000000"/>
                </a:solidFill>
                <a:latin typeface="Nunito Sans Expanded"/>
                <a:ea typeface="Nunito Sans Expanded"/>
                <a:cs typeface="Nunito Sans Expanded"/>
                <a:sym typeface="Nunito Sans Expanded"/>
              </a:rPr>
              <a:t>Giovanni Antonio Fasolo</a:t>
            </a:r>
          </a:p>
          <a:p>
            <a:pPr algn="l">
              <a:lnSpc>
                <a:spcPts val="980"/>
              </a:lnSpc>
            </a:pPr>
            <a:r>
              <a:rPr lang="en-US" sz="700">
                <a:solidFill>
                  <a:srgbClr val="000000"/>
                </a:solidFill>
                <a:latin typeface="Nunito Sans Expanded"/>
                <a:ea typeface="Nunito Sans Expanded"/>
                <a:cs typeface="Nunito Sans Expanded"/>
                <a:sym typeface="Nunito Sans Expanded"/>
              </a:rPr>
              <a:t>Italian, 1530-1572</a:t>
            </a:r>
          </a:p>
          <a:p>
            <a:pPr algn="l">
              <a:lnSpc>
                <a:spcPts val="980"/>
              </a:lnSpc>
              <a:spcBef>
                <a:spcPct val="0"/>
              </a:spcBef>
            </a:pPr>
            <a:r>
              <a:rPr lang="en-US" sz="700">
                <a:solidFill>
                  <a:srgbClr val="000000"/>
                </a:solidFill>
                <a:latin typeface="Nunito Sans Expanded"/>
                <a:ea typeface="Nunito Sans Expanded"/>
                <a:cs typeface="Nunito Sans Expanded"/>
                <a:sym typeface="Nunito Sans Expanded"/>
              </a:rPr>
              <a:t>SN 83, oil on canvas, c. 1561-65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FEEED"/>
        </a:solidFill>
        <a:effectLst/>
      </p:bgPr>
    </p:bg>
    <p:spTree>
      <p:nvGrpSpPr>
        <p:cNvPr id="1" name=""/>
        <p:cNvGrpSpPr/>
        <p:nvPr/>
      </p:nvGrpSpPr>
      <p:grpSpPr>
        <a:xfrm>
          <a:off x="0" y="0"/>
          <a:ext cx="0" cy="0"/>
          <a:chOff x="0" y="0"/>
          <a:chExt cx="0" cy="0"/>
        </a:xfrm>
      </p:grpSpPr>
      <p:sp>
        <p:nvSpPr>
          <p:cNvPr id="2" name="Freeform 2"/>
          <p:cNvSpPr/>
          <p:nvPr/>
        </p:nvSpPr>
        <p:spPr>
          <a:xfrm>
            <a:off x="10044054" y="339202"/>
            <a:ext cx="7720494" cy="9400906"/>
          </a:xfrm>
          <a:custGeom>
            <a:avLst/>
            <a:gdLst/>
            <a:ahLst/>
            <a:cxnLst/>
            <a:rect l="l" t="t" r="r" b="b"/>
            <a:pathLst>
              <a:path w="7720494" h="9400906">
                <a:moveTo>
                  <a:pt x="0" y="0"/>
                </a:moveTo>
                <a:lnTo>
                  <a:pt x="7720494" y="0"/>
                </a:lnTo>
                <a:lnTo>
                  <a:pt x="7720494" y="9400906"/>
                </a:lnTo>
                <a:lnTo>
                  <a:pt x="0" y="9400906"/>
                </a:lnTo>
                <a:lnTo>
                  <a:pt x="0" y="0"/>
                </a:lnTo>
                <a:close/>
              </a:path>
            </a:pathLst>
          </a:custGeom>
          <a:blipFill>
            <a:blip r:embed="rId2"/>
            <a:stretch>
              <a:fillRect/>
            </a:stretch>
          </a:blipFill>
        </p:spPr>
      </p:sp>
      <p:sp>
        <p:nvSpPr>
          <p:cNvPr id="3" name="TextBox 3"/>
          <p:cNvSpPr txBox="1"/>
          <p:nvPr/>
        </p:nvSpPr>
        <p:spPr>
          <a:xfrm>
            <a:off x="870971" y="664338"/>
            <a:ext cx="11594245" cy="5129609"/>
          </a:xfrm>
          <a:prstGeom prst="rect">
            <a:avLst/>
          </a:prstGeom>
        </p:spPr>
        <p:txBody>
          <a:bodyPr lIns="0" tIns="0" rIns="0" bIns="0" rtlCol="0" anchor="t">
            <a:spAutoFit/>
          </a:bodyPr>
          <a:lstStyle/>
          <a:p>
            <a:pPr algn="l">
              <a:lnSpc>
                <a:spcPts val="4150"/>
              </a:lnSpc>
            </a:pPr>
            <a:r>
              <a:rPr lang="en-US" sz="5000" dirty="0">
                <a:solidFill>
                  <a:srgbClr val="5271FF"/>
                </a:solidFill>
                <a:latin typeface="Impact"/>
                <a:ea typeface="Impact"/>
                <a:cs typeface="Impact"/>
                <a:sym typeface="Impact"/>
              </a:rPr>
              <a:t>VRP:</a:t>
            </a:r>
          </a:p>
          <a:p>
            <a:pPr algn="l">
              <a:lnSpc>
                <a:spcPts val="4150"/>
              </a:lnSpc>
            </a:pPr>
            <a:endParaRPr lang="en-US" sz="14000" dirty="0">
              <a:solidFill>
                <a:srgbClr val="5271FF"/>
              </a:solidFill>
              <a:latin typeface="Impact"/>
              <a:ea typeface="Impact"/>
              <a:cs typeface="Impact"/>
              <a:sym typeface="Impact"/>
            </a:endParaRPr>
          </a:p>
          <a:p>
            <a:pPr algn="l">
              <a:lnSpc>
                <a:spcPts val="15800"/>
              </a:lnSpc>
            </a:pPr>
            <a:r>
              <a:rPr lang="en-US" sz="16000" dirty="0">
                <a:solidFill>
                  <a:srgbClr val="000000"/>
                </a:solidFill>
                <a:latin typeface="Impact"/>
                <a:ea typeface="Impact"/>
                <a:cs typeface="Impact"/>
                <a:sym typeface="Impact"/>
              </a:rPr>
              <a:t>NAMING</a:t>
            </a:r>
          </a:p>
          <a:p>
            <a:pPr marL="0" lvl="0" indent="0" algn="l">
              <a:lnSpc>
                <a:spcPts val="15800"/>
              </a:lnSpc>
            </a:pPr>
            <a:r>
              <a:rPr lang="en-US" sz="16000" dirty="0">
                <a:solidFill>
                  <a:srgbClr val="000000"/>
                </a:solidFill>
                <a:latin typeface="Impact"/>
                <a:ea typeface="Impact"/>
                <a:cs typeface="Impact"/>
                <a:sym typeface="Impact"/>
              </a:rPr>
              <a:t>FEELINGS</a:t>
            </a:r>
          </a:p>
        </p:txBody>
      </p:sp>
      <p:sp>
        <p:nvSpPr>
          <p:cNvPr id="4" name="TextBox 4"/>
          <p:cNvSpPr txBox="1"/>
          <p:nvPr/>
        </p:nvSpPr>
        <p:spPr>
          <a:xfrm>
            <a:off x="870971" y="5712142"/>
            <a:ext cx="7162860" cy="2373631"/>
          </a:xfrm>
          <a:prstGeom prst="rect">
            <a:avLst/>
          </a:prstGeom>
        </p:spPr>
        <p:txBody>
          <a:bodyPr lIns="0" tIns="0" rIns="0" bIns="0" rtlCol="0" anchor="t">
            <a:spAutoFit/>
          </a:bodyPr>
          <a:lstStyle/>
          <a:p>
            <a:pPr algn="l">
              <a:lnSpc>
                <a:spcPts val="4619"/>
              </a:lnSpc>
            </a:pPr>
            <a:r>
              <a:rPr lang="en-US" sz="3299">
                <a:solidFill>
                  <a:srgbClr val="5271FF"/>
                </a:solidFill>
                <a:latin typeface="Impact"/>
                <a:ea typeface="Impact"/>
                <a:cs typeface="Impact"/>
                <a:sym typeface="Impact"/>
              </a:rPr>
              <a:t>TURN AND TALK!</a:t>
            </a:r>
          </a:p>
          <a:p>
            <a:pPr algn="l">
              <a:lnSpc>
                <a:spcPts val="4619"/>
              </a:lnSpc>
            </a:pPr>
            <a:endParaRPr lang="en-US" sz="3299">
              <a:solidFill>
                <a:srgbClr val="5271FF"/>
              </a:solidFill>
              <a:latin typeface="Impact"/>
              <a:ea typeface="Impact"/>
              <a:cs typeface="Impact"/>
              <a:sym typeface="Impact"/>
            </a:endParaRPr>
          </a:p>
          <a:p>
            <a:pPr algn="l">
              <a:lnSpc>
                <a:spcPts val="4619"/>
              </a:lnSpc>
            </a:pPr>
            <a:r>
              <a:rPr lang="en-US" sz="3299">
                <a:solidFill>
                  <a:srgbClr val="5271FF"/>
                </a:solidFill>
                <a:latin typeface="Impact"/>
                <a:ea typeface="Impact"/>
                <a:cs typeface="Impact"/>
                <a:sym typeface="Impact"/>
              </a:rPr>
              <a:t>WHAT EMOTIONS DO YOU SEE IN THE FACES AND BODY LANGUAGE OF THESE FIGURES?</a:t>
            </a:r>
          </a:p>
        </p:txBody>
      </p:sp>
      <p:sp>
        <p:nvSpPr>
          <p:cNvPr id="5" name="TextBox 5"/>
          <p:cNvSpPr txBox="1"/>
          <p:nvPr/>
        </p:nvSpPr>
        <p:spPr>
          <a:xfrm>
            <a:off x="870971" y="8844700"/>
            <a:ext cx="7162860" cy="973455"/>
          </a:xfrm>
          <a:prstGeom prst="rect">
            <a:avLst/>
          </a:prstGeom>
        </p:spPr>
        <p:txBody>
          <a:bodyPr lIns="0" tIns="0" rIns="0" bIns="0" rtlCol="0" anchor="t">
            <a:spAutoFit/>
          </a:bodyPr>
          <a:lstStyle/>
          <a:p>
            <a:pPr algn="just">
              <a:lnSpc>
                <a:spcPts val="2520"/>
              </a:lnSpc>
            </a:pPr>
            <a:r>
              <a:rPr lang="en-US" sz="1800">
                <a:solidFill>
                  <a:srgbClr val="000000"/>
                </a:solidFill>
                <a:latin typeface="Impact"/>
                <a:ea typeface="Impact"/>
                <a:cs typeface="Impact"/>
                <a:sym typeface="Impact"/>
              </a:rPr>
              <a:t>TRANSFERABLE SKILLS: </a:t>
            </a:r>
          </a:p>
          <a:p>
            <a:pPr algn="just">
              <a:lnSpc>
                <a:spcPts val="2520"/>
              </a:lnSpc>
            </a:pPr>
            <a:r>
              <a:rPr lang="en-US" sz="1800">
                <a:solidFill>
                  <a:srgbClr val="000000"/>
                </a:solidFill>
                <a:latin typeface="Impact"/>
                <a:ea typeface="Impact"/>
                <a:cs typeface="Impact"/>
                <a:sym typeface="Impact"/>
              </a:rPr>
              <a:t>ACTIVE LISTENING, CLOSE LOOKING, COLLABORATION, COMMUNICATION, CRITICAL THINKING, EMPATHY, SELF-AWARENESS</a:t>
            </a:r>
          </a:p>
        </p:txBody>
      </p:sp>
      <p:sp>
        <p:nvSpPr>
          <p:cNvPr id="6" name="TextBox 6"/>
          <p:cNvSpPr txBox="1"/>
          <p:nvPr/>
        </p:nvSpPr>
        <p:spPr>
          <a:xfrm>
            <a:off x="16649696" y="9808630"/>
            <a:ext cx="1638304" cy="465884"/>
          </a:xfrm>
          <a:prstGeom prst="rect">
            <a:avLst/>
          </a:prstGeom>
        </p:spPr>
        <p:txBody>
          <a:bodyPr lIns="0" tIns="0" rIns="0" bIns="0" rtlCol="0" anchor="t">
            <a:spAutoFit/>
          </a:bodyPr>
          <a:lstStyle/>
          <a:p>
            <a:pPr algn="l">
              <a:lnSpc>
                <a:spcPts val="980"/>
              </a:lnSpc>
            </a:pPr>
            <a:r>
              <a:rPr lang="en-US" sz="700">
                <a:solidFill>
                  <a:srgbClr val="000000"/>
                </a:solidFill>
                <a:latin typeface="Nunito Sans Expanded"/>
                <a:ea typeface="Nunito Sans Expanded"/>
                <a:cs typeface="Nunito Sans Expanded"/>
                <a:sym typeface="Nunito Sans Expanded"/>
              </a:rPr>
              <a:t>Portrait of a Family Group</a:t>
            </a:r>
          </a:p>
          <a:p>
            <a:pPr algn="l">
              <a:lnSpc>
                <a:spcPts val="980"/>
              </a:lnSpc>
            </a:pPr>
            <a:r>
              <a:rPr lang="en-US" sz="700">
                <a:solidFill>
                  <a:srgbClr val="000000"/>
                </a:solidFill>
                <a:latin typeface="Nunito Sans Expanded"/>
                <a:ea typeface="Nunito Sans Expanded"/>
                <a:cs typeface="Nunito Sans Expanded"/>
                <a:sym typeface="Nunito Sans Expanded"/>
              </a:rPr>
              <a:t>Giovanni Antonio Fasolo</a:t>
            </a:r>
          </a:p>
          <a:p>
            <a:pPr algn="l">
              <a:lnSpc>
                <a:spcPts val="980"/>
              </a:lnSpc>
            </a:pPr>
            <a:r>
              <a:rPr lang="en-US" sz="700">
                <a:solidFill>
                  <a:srgbClr val="000000"/>
                </a:solidFill>
                <a:latin typeface="Nunito Sans Expanded"/>
                <a:ea typeface="Nunito Sans Expanded"/>
                <a:cs typeface="Nunito Sans Expanded"/>
                <a:sym typeface="Nunito Sans Expanded"/>
              </a:rPr>
              <a:t>Italian, 1530-1572</a:t>
            </a:r>
          </a:p>
          <a:p>
            <a:pPr algn="l">
              <a:lnSpc>
                <a:spcPts val="980"/>
              </a:lnSpc>
              <a:spcBef>
                <a:spcPct val="0"/>
              </a:spcBef>
            </a:pPr>
            <a:r>
              <a:rPr lang="en-US" sz="700">
                <a:solidFill>
                  <a:srgbClr val="000000"/>
                </a:solidFill>
                <a:latin typeface="Nunito Sans Expanded"/>
                <a:ea typeface="Nunito Sans Expanded"/>
                <a:cs typeface="Nunito Sans Expanded"/>
                <a:sym typeface="Nunito Sans Expanded"/>
              </a:rPr>
              <a:t>SN 83, oil on canvas, c. 1561-65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Freeform 2"/>
          <p:cNvSpPr/>
          <p:nvPr/>
        </p:nvSpPr>
        <p:spPr>
          <a:xfrm>
            <a:off x="820584" y="1252327"/>
            <a:ext cx="16783126" cy="8580373"/>
          </a:xfrm>
          <a:custGeom>
            <a:avLst/>
            <a:gdLst/>
            <a:ahLst/>
            <a:cxnLst/>
            <a:rect l="l" t="t" r="r" b="b"/>
            <a:pathLst>
              <a:path w="16783126" h="8580373">
                <a:moveTo>
                  <a:pt x="0" y="0"/>
                </a:moveTo>
                <a:lnTo>
                  <a:pt x="16783126" y="0"/>
                </a:lnTo>
                <a:lnTo>
                  <a:pt x="16783126" y="8580373"/>
                </a:lnTo>
                <a:lnTo>
                  <a:pt x="0" y="8580373"/>
                </a:lnTo>
                <a:lnTo>
                  <a:pt x="0" y="0"/>
                </a:lnTo>
                <a:close/>
              </a:path>
            </a:pathLst>
          </a:custGeom>
          <a:blipFill>
            <a:blip r:embed="rId2"/>
            <a:stretch>
              <a:fillRect/>
            </a:stretch>
          </a:blipFill>
        </p:spPr>
      </p:sp>
      <p:sp>
        <p:nvSpPr>
          <p:cNvPr id="3" name="TextBox 3"/>
          <p:cNvSpPr txBox="1"/>
          <p:nvPr/>
        </p:nvSpPr>
        <p:spPr>
          <a:xfrm>
            <a:off x="820584" y="281535"/>
            <a:ext cx="11594245" cy="1355724"/>
          </a:xfrm>
          <a:prstGeom prst="rect">
            <a:avLst/>
          </a:prstGeom>
        </p:spPr>
        <p:txBody>
          <a:bodyPr lIns="0" tIns="0" rIns="0" bIns="0" rtlCol="0" anchor="t">
            <a:spAutoFit/>
          </a:bodyPr>
          <a:lstStyle/>
          <a:p>
            <a:pPr marL="0" lvl="0" indent="0" algn="l">
              <a:lnSpc>
                <a:spcPts val="8299"/>
              </a:lnSpc>
            </a:pPr>
            <a:r>
              <a:rPr lang="en-US" sz="9999">
                <a:solidFill>
                  <a:srgbClr val="FFFFFF"/>
                </a:solidFill>
                <a:latin typeface="Impact"/>
                <a:ea typeface="Impact"/>
                <a:cs typeface="Impact"/>
                <a:sym typeface="Impact"/>
              </a:rPr>
              <a:t>SENSORY SOUNDSCAPE</a:t>
            </a:r>
          </a:p>
        </p:txBody>
      </p:sp>
      <p:sp>
        <p:nvSpPr>
          <p:cNvPr id="4" name="TextBox 4"/>
          <p:cNvSpPr txBox="1"/>
          <p:nvPr/>
        </p:nvSpPr>
        <p:spPr>
          <a:xfrm>
            <a:off x="16324768" y="9888292"/>
            <a:ext cx="1869063" cy="557935"/>
          </a:xfrm>
          <a:prstGeom prst="rect">
            <a:avLst/>
          </a:prstGeom>
        </p:spPr>
        <p:txBody>
          <a:bodyPr lIns="0" tIns="0" rIns="0" bIns="0" rtlCol="0" anchor="t">
            <a:spAutoFit/>
          </a:bodyPr>
          <a:lstStyle/>
          <a:p>
            <a:pPr algn="l">
              <a:lnSpc>
                <a:spcPts val="752"/>
              </a:lnSpc>
            </a:pPr>
            <a:r>
              <a:rPr lang="en-US" sz="429" b="1" spc="25">
                <a:solidFill>
                  <a:srgbClr val="000000"/>
                </a:solidFill>
                <a:latin typeface="Nunito Sans Expanded Bold"/>
                <a:ea typeface="Nunito Sans Expanded Bold"/>
                <a:cs typeface="Nunito Sans Expanded Bold"/>
                <a:sym typeface="Nunito Sans Expanded Bold"/>
              </a:rPr>
              <a:t>PLOWING IN THE NIVERNAI, 1850</a:t>
            </a:r>
          </a:p>
          <a:p>
            <a:pPr algn="l">
              <a:lnSpc>
                <a:spcPts val="752"/>
              </a:lnSpc>
            </a:pPr>
            <a:r>
              <a:rPr lang="en-US" sz="429" b="1" spc="25">
                <a:solidFill>
                  <a:srgbClr val="000000"/>
                </a:solidFill>
                <a:latin typeface="Nunito Sans Expanded Bold"/>
                <a:ea typeface="Nunito Sans Expanded Bold"/>
                <a:cs typeface="Nunito Sans Expanded Bold"/>
                <a:sym typeface="Nunito Sans Expanded Bold"/>
              </a:rPr>
              <a:t> Rosa Bonheur</a:t>
            </a:r>
          </a:p>
          <a:p>
            <a:pPr algn="l">
              <a:lnSpc>
                <a:spcPts val="752"/>
              </a:lnSpc>
            </a:pPr>
            <a:r>
              <a:rPr lang="en-US" sz="429" b="1" spc="25">
                <a:solidFill>
                  <a:srgbClr val="000000"/>
                </a:solidFill>
                <a:latin typeface="Nunito Sans Expanded Bold"/>
                <a:ea typeface="Nunito Sans Expanded Bold"/>
                <a:cs typeface="Nunito Sans Expanded Bold"/>
                <a:sym typeface="Nunito Sans Expanded Bold"/>
              </a:rPr>
              <a:t>oil on canvas</a:t>
            </a:r>
          </a:p>
          <a:p>
            <a:pPr algn="l">
              <a:lnSpc>
                <a:spcPts val="752"/>
              </a:lnSpc>
            </a:pPr>
            <a:r>
              <a:rPr lang="en-US" sz="429" b="1" spc="25">
                <a:solidFill>
                  <a:srgbClr val="000000"/>
                </a:solidFill>
                <a:latin typeface="Nunito Sans Expanded Bold"/>
                <a:ea typeface="Nunito Sans Expanded Bold"/>
                <a:cs typeface="Nunito Sans Expanded Bold"/>
                <a:sym typeface="Nunito Sans Expanded Bold"/>
              </a:rPr>
              <a:t>Bequest of John Ringling, 1936</a:t>
            </a:r>
          </a:p>
          <a:p>
            <a:pPr algn="l">
              <a:lnSpc>
                <a:spcPts val="752"/>
              </a:lnSpc>
            </a:pPr>
            <a:r>
              <a:rPr lang="en-US" sz="429" b="1" spc="25">
                <a:solidFill>
                  <a:srgbClr val="000000"/>
                </a:solidFill>
                <a:latin typeface="Nunito Sans Expanded Bold"/>
                <a:ea typeface="Nunito Sans Expanded Bold"/>
                <a:cs typeface="Nunito Sans Expanded Bold"/>
                <a:sym typeface="Nunito Sans Expanded Bold"/>
              </a:rPr>
              <a:t>SN433</a:t>
            </a:r>
          </a:p>
          <a:p>
            <a:pPr algn="ctr">
              <a:lnSpc>
                <a:spcPts val="752"/>
              </a:lnSpc>
              <a:spcBef>
                <a:spcPct val="0"/>
              </a:spcBef>
            </a:pPr>
            <a:endParaRPr lang="en-US" sz="429" b="1" spc="25">
              <a:solidFill>
                <a:srgbClr val="000000"/>
              </a:solidFill>
              <a:latin typeface="Nunito Sans Expanded Bold"/>
              <a:ea typeface="Nunito Sans Expanded Bold"/>
              <a:cs typeface="Nunito Sans Expanded Bold"/>
              <a:sym typeface="Nunito Sans Expanded Bold"/>
            </a:endParaRPr>
          </a:p>
        </p:txBody>
      </p:sp>
      <p:sp>
        <p:nvSpPr>
          <p:cNvPr id="5" name="TextBox 5"/>
          <p:cNvSpPr txBox="1"/>
          <p:nvPr/>
        </p:nvSpPr>
        <p:spPr>
          <a:xfrm>
            <a:off x="10440850" y="466198"/>
            <a:ext cx="7162860" cy="692497"/>
          </a:xfrm>
          <a:prstGeom prst="rect">
            <a:avLst/>
          </a:prstGeom>
        </p:spPr>
        <p:txBody>
          <a:bodyPr lIns="0" tIns="0" rIns="0" bIns="0" rtlCol="0" anchor="t">
            <a:spAutoFit/>
          </a:bodyPr>
          <a:lstStyle/>
          <a:p>
            <a:pPr algn="r">
              <a:lnSpc>
                <a:spcPts val="1820"/>
              </a:lnSpc>
            </a:pPr>
            <a:r>
              <a:rPr lang="en-US" sz="1600" dirty="0">
                <a:solidFill>
                  <a:srgbClr val="000000"/>
                </a:solidFill>
                <a:latin typeface="Impact"/>
                <a:ea typeface="Impact"/>
                <a:cs typeface="Impact"/>
                <a:sym typeface="Impact"/>
              </a:rPr>
              <a:t>TRANSFERABLE SKILLS: </a:t>
            </a:r>
          </a:p>
          <a:p>
            <a:pPr algn="r">
              <a:lnSpc>
                <a:spcPts val="1820"/>
              </a:lnSpc>
            </a:pPr>
            <a:r>
              <a:rPr lang="en-US" sz="1600" dirty="0">
                <a:solidFill>
                  <a:srgbClr val="000000"/>
                </a:solidFill>
                <a:latin typeface="Impact"/>
                <a:ea typeface="Impact"/>
                <a:cs typeface="Impact"/>
                <a:sym typeface="Impact"/>
              </a:rPr>
              <a:t>ACTIVE LISTENING, CLOSE LOOKING, COLLABORATION, </a:t>
            </a:r>
          </a:p>
          <a:p>
            <a:pPr algn="r">
              <a:lnSpc>
                <a:spcPts val="1820"/>
              </a:lnSpc>
            </a:pPr>
            <a:r>
              <a:rPr lang="en-US" sz="1600" dirty="0">
                <a:solidFill>
                  <a:srgbClr val="000000"/>
                </a:solidFill>
                <a:latin typeface="Impact"/>
                <a:ea typeface="Impact"/>
                <a:cs typeface="Impact"/>
                <a:sym typeface="Impact"/>
              </a:rPr>
              <a:t>COMMUNICATION, CRITICAL THINKING, EMPATHY, SELF-AWARENESS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TextBox 2"/>
          <p:cNvSpPr txBox="1"/>
          <p:nvPr/>
        </p:nvSpPr>
        <p:spPr>
          <a:xfrm>
            <a:off x="609600" y="451748"/>
            <a:ext cx="17011886" cy="3052118"/>
          </a:xfrm>
          <a:prstGeom prst="rect">
            <a:avLst/>
          </a:prstGeom>
        </p:spPr>
        <p:txBody>
          <a:bodyPr wrap="square" lIns="0" tIns="0" rIns="0" bIns="0" rtlCol="0" anchor="t">
            <a:spAutoFit/>
          </a:bodyPr>
          <a:lstStyle/>
          <a:p>
            <a:pPr algn="l">
              <a:lnSpc>
                <a:spcPts val="11878"/>
              </a:lnSpc>
            </a:pPr>
            <a:r>
              <a:rPr lang="en-US" sz="13000" dirty="0">
                <a:solidFill>
                  <a:srgbClr val="FFFFFF"/>
                </a:solidFill>
                <a:latin typeface="Impact"/>
                <a:ea typeface="Impact"/>
                <a:cs typeface="Impact"/>
                <a:sym typeface="Impact"/>
              </a:rPr>
              <a:t>A TO Z VRP TOOLKIT</a:t>
            </a:r>
          </a:p>
          <a:p>
            <a:pPr marL="0" lvl="0" indent="0" algn="l">
              <a:lnSpc>
                <a:spcPts val="11878"/>
              </a:lnSpc>
            </a:pPr>
            <a:endParaRPr lang="en-US" sz="14311" dirty="0">
              <a:solidFill>
                <a:srgbClr val="FFFFFF"/>
              </a:solidFill>
              <a:latin typeface="Impact"/>
              <a:ea typeface="Impact"/>
              <a:cs typeface="Impact"/>
              <a:sym typeface="Impact"/>
            </a:endParaRPr>
          </a:p>
        </p:txBody>
      </p:sp>
      <p:sp>
        <p:nvSpPr>
          <p:cNvPr id="3" name="TextBox 3"/>
          <p:cNvSpPr txBox="1"/>
          <p:nvPr/>
        </p:nvSpPr>
        <p:spPr>
          <a:xfrm>
            <a:off x="1066800" y="2010228"/>
            <a:ext cx="4231016" cy="7581947"/>
          </a:xfrm>
          <a:prstGeom prst="rect">
            <a:avLst/>
          </a:prstGeom>
        </p:spPr>
        <p:txBody>
          <a:bodyPr wrap="square" lIns="0" tIns="0" rIns="0" bIns="0" rtlCol="0" anchor="t">
            <a:spAutoFit/>
          </a:bodyPr>
          <a:lstStyle/>
          <a:p>
            <a:pPr algn="ctr">
              <a:lnSpc>
                <a:spcPts val="3499"/>
              </a:lnSpc>
            </a:pPr>
            <a:r>
              <a:rPr lang="en-US" sz="2400" dirty="0">
                <a:solidFill>
                  <a:srgbClr val="000000"/>
                </a:solidFill>
                <a:latin typeface="Impact"/>
                <a:ea typeface="Impact"/>
                <a:cs typeface="Impact"/>
                <a:sym typeface="Impact"/>
              </a:rPr>
              <a:t>art detectives</a:t>
            </a:r>
          </a:p>
          <a:p>
            <a:pPr algn="ctr">
              <a:lnSpc>
                <a:spcPts val="3499"/>
              </a:lnSpc>
            </a:pPr>
            <a:r>
              <a:rPr lang="en-US" sz="2400" dirty="0">
                <a:solidFill>
                  <a:srgbClr val="000000"/>
                </a:solidFill>
                <a:latin typeface="Impact"/>
                <a:ea typeface="Impact"/>
                <a:cs typeface="Impact"/>
                <a:sym typeface="Impact"/>
              </a:rPr>
              <a:t>arts and letters</a:t>
            </a:r>
          </a:p>
          <a:p>
            <a:pPr algn="ctr">
              <a:lnSpc>
                <a:spcPts val="3499"/>
              </a:lnSpc>
            </a:pPr>
            <a:r>
              <a:rPr lang="en-US" sz="2400" dirty="0">
                <a:solidFill>
                  <a:srgbClr val="000000"/>
                </a:solidFill>
                <a:latin typeface="Impact"/>
                <a:ea typeface="Impact"/>
                <a:cs typeface="Impact"/>
                <a:sym typeface="Impact"/>
              </a:rPr>
              <a:t>awe walk</a:t>
            </a:r>
          </a:p>
          <a:p>
            <a:pPr algn="ctr">
              <a:lnSpc>
                <a:spcPts val="3499"/>
              </a:lnSpc>
            </a:pPr>
            <a:r>
              <a:rPr lang="en-US" sz="2400" dirty="0">
                <a:solidFill>
                  <a:srgbClr val="000000"/>
                </a:solidFill>
                <a:latin typeface="Impact"/>
                <a:ea typeface="Impact"/>
                <a:cs typeface="Impact"/>
                <a:sym typeface="Impact"/>
              </a:rPr>
              <a:t>before &amp; after</a:t>
            </a:r>
          </a:p>
          <a:p>
            <a:pPr algn="ctr">
              <a:lnSpc>
                <a:spcPts val="3499"/>
              </a:lnSpc>
            </a:pPr>
            <a:r>
              <a:rPr lang="en-US" sz="2400" dirty="0">
                <a:solidFill>
                  <a:srgbClr val="000000"/>
                </a:solidFill>
                <a:latin typeface="Impact"/>
                <a:ea typeface="Impact"/>
                <a:cs typeface="Impact"/>
                <a:sym typeface="Impact"/>
              </a:rPr>
              <a:t>blind drawing</a:t>
            </a:r>
          </a:p>
          <a:p>
            <a:pPr algn="ctr">
              <a:lnSpc>
                <a:spcPts val="3499"/>
              </a:lnSpc>
            </a:pPr>
            <a:r>
              <a:rPr lang="en-US" sz="2400" dirty="0">
                <a:solidFill>
                  <a:srgbClr val="000000"/>
                </a:solidFill>
                <a:latin typeface="Impact"/>
                <a:ea typeface="Impact"/>
                <a:cs typeface="Impact"/>
                <a:sym typeface="Impact"/>
              </a:rPr>
              <a:t>box breathing</a:t>
            </a:r>
          </a:p>
          <a:p>
            <a:pPr algn="ctr">
              <a:lnSpc>
                <a:spcPts val="3499"/>
              </a:lnSpc>
            </a:pPr>
            <a:r>
              <a:rPr lang="en-US" sz="2400" dirty="0">
                <a:solidFill>
                  <a:srgbClr val="000000"/>
                </a:solidFill>
                <a:latin typeface="Impact"/>
                <a:ea typeface="Impact"/>
                <a:cs typeface="Impact"/>
                <a:sym typeface="Impact"/>
              </a:rPr>
              <a:t>breathing</a:t>
            </a:r>
          </a:p>
          <a:p>
            <a:pPr algn="ctr">
              <a:lnSpc>
                <a:spcPts val="3499"/>
              </a:lnSpc>
            </a:pPr>
            <a:r>
              <a:rPr lang="en-US" sz="2400" dirty="0">
                <a:solidFill>
                  <a:srgbClr val="000000"/>
                </a:solidFill>
                <a:latin typeface="Impact"/>
                <a:ea typeface="Impact"/>
                <a:cs typeface="Impact"/>
                <a:sym typeface="Impact"/>
              </a:rPr>
              <a:t>cabinet of curiosities</a:t>
            </a:r>
          </a:p>
          <a:p>
            <a:pPr algn="ctr">
              <a:lnSpc>
                <a:spcPts val="3499"/>
              </a:lnSpc>
            </a:pPr>
            <a:r>
              <a:rPr lang="en-US" sz="2400" dirty="0">
                <a:solidFill>
                  <a:srgbClr val="000000"/>
                </a:solidFill>
                <a:latin typeface="Impact"/>
                <a:ea typeface="Impact"/>
                <a:cs typeface="Impact"/>
                <a:sym typeface="Impact"/>
              </a:rPr>
              <a:t>color by number</a:t>
            </a:r>
          </a:p>
          <a:p>
            <a:pPr algn="ctr">
              <a:lnSpc>
                <a:spcPts val="3499"/>
              </a:lnSpc>
              <a:spcBef>
                <a:spcPct val="0"/>
              </a:spcBef>
            </a:pPr>
            <a:r>
              <a:rPr lang="en-US" sz="2400" dirty="0">
                <a:solidFill>
                  <a:srgbClr val="000000"/>
                </a:solidFill>
                <a:latin typeface="Impact"/>
                <a:ea typeface="Impact"/>
                <a:cs typeface="Impact"/>
                <a:sym typeface="Impact"/>
              </a:rPr>
              <a:t>color </a:t>
            </a:r>
            <a:r>
              <a:rPr lang="en-US" sz="2400" b="1" dirty="0">
                <a:solidFill>
                  <a:srgbClr val="000000"/>
                </a:solidFill>
                <a:latin typeface="Impact"/>
                <a:ea typeface="Impact"/>
                <a:cs typeface="Impact"/>
                <a:sym typeface="Impact"/>
              </a:rPr>
              <a:t>your emotions</a:t>
            </a:r>
          </a:p>
          <a:p>
            <a:pPr algn="ctr">
              <a:lnSpc>
                <a:spcPts val="3499"/>
              </a:lnSpc>
              <a:spcBef>
                <a:spcPct val="0"/>
              </a:spcBef>
            </a:pPr>
            <a:r>
              <a:rPr lang="en-US" sz="2400" b="1" dirty="0">
                <a:solidFill>
                  <a:srgbClr val="000000"/>
                </a:solidFill>
                <a:latin typeface="Impact"/>
                <a:ea typeface="Impact"/>
                <a:cs typeface="Impact"/>
                <a:sym typeface="Impact"/>
              </a:rPr>
              <a:t>curator challenge</a:t>
            </a:r>
          </a:p>
          <a:p>
            <a:pPr algn="ctr">
              <a:lnSpc>
                <a:spcPts val="3499"/>
              </a:lnSpc>
              <a:spcBef>
                <a:spcPct val="0"/>
              </a:spcBef>
            </a:pPr>
            <a:r>
              <a:rPr lang="en-US" sz="2400" b="1" dirty="0">
                <a:solidFill>
                  <a:srgbClr val="000000"/>
                </a:solidFill>
                <a:latin typeface="Impact"/>
                <a:ea typeface="Impact"/>
                <a:cs typeface="Impact"/>
                <a:sym typeface="Impact"/>
              </a:rPr>
              <a:t>daily schedule</a:t>
            </a:r>
          </a:p>
          <a:p>
            <a:pPr algn="ctr">
              <a:lnSpc>
                <a:spcPts val="3499"/>
              </a:lnSpc>
              <a:spcBef>
                <a:spcPct val="0"/>
              </a:spcBef>
            </a:pPr>
            <a:r>
              <a:rPr lang="en-US" sz="2400" b="1" dirty="0">
                <a:solidFill>
                  <a:srgbClr val="000000"/>
                </a:solidFill>
                <a:latin typeface="Impact"/>
                <a:ea typeface="Impact"/>
                <a:cs typeface="Impact"/>
                <a:sym typeface="Impact"/>
              </a:rPr>
              <a:t>embodiment</a:t>
            </a:r>
          </a:p>
          <a:p>
            <a:pPr algn="ctr">
              <a:lnSpc>
                <a:spcPts val="3499"/>
              </a:lnSpc>
              <a:spcBef>
                <a:spcPct val="0"/>
              </a:spcBef>
            </a:pPr>
            <a:r>
              <a:rPr lang="en-US" sz="2400" b="1" dirty="0">
                <a:solidFill>
                  <a:srgbClr val="000000"/>
                </a:solidFill>
                <a:latin typeface="Impact"/>
                <a:ea typeface="Impact"/>
                <a:cs typeface="Impact"/>
                <a:sym typeface="Impact"/>
              </a:rPr>
              <a:t>5-4-3-2-1 breathing</a:t>
            </a:r>
          </a:p>
          <a:p>
            <a:pPr algn="ctr">
              <a:lnSpc>
                <a:spcPts val="3499"/>
              </a:lnSpc>
              <a:spcBef>
                <a:spcPct val="0"/>
              </a:spcBef>
            </a:pPr>
            <a:r>
              <a:rPr lang="en-US" sz="2400" b="1" dirty="0">
                <a:solidFill>
                  <a:srgbClr val="000000"/>
                </a:solidFill>
                <a:latin typeface="Impact"/>
                <a:ea typeface="Impact"/>
                <a:cs typeface="Impact"/>
                <a:sym typeface="Impact"/>
              </a:rPr>
              <a:t>fortunately, unfortunately</a:t>
            </a:r>
          </a:p>
          <a:p>
            <a:pPr algn="ctr">
              <a:lnSpc>
                <a:spcPts val="3499"/>
              </a:lnSpc>
              <a:spcBef>
                <a:spcPct val="0"/>
              </a:spcBef>
            </a:pPr>
            <a:r>
              <a:rPr lang="en-US" sz="2400" b="1" dirty="0">
                <a:solidFill>
                  <a:srgbClr val="000000"/>
                </a:solidFill>
                <a:latin typeface="Impact"/>
                <a:ea typeface="Impact"/>
                <a:cs typeface="Impact"/>
                <a:sym typeface="Impact"/>
              </a:rPr>
              <a:t>5 senses immersion experience</a:t>
            </a:r>
          </a:p>
          <a:p>
            <a:pPr algn="ctr">
              <a:lnSpc>
                <a:spcPts val="3499"/>
              </a:lnSpc>
              <a:spcBef>
                <a:spcPct val="0"/>
              </a:spcBef>
            </a:pPr>
            <a:r>
              <a:rPr lang="en-US" sz="2400" b="1" dirty="0">
                <a:solidFill>
                  <a:srgbClr val="000000"/>
                </a:solidFill>
                <a:latin typeface="Impact"/>
                <a:ea typeface="Impact"/>
                <a:cs typeface="Impact"/>
                <a:sym typeface="Impact"/>
              </a:rPr>
              <a:t>geocaching</a:t>
            </a:r>
          </a:p>
        </p:txBody>
      </p:sp>
      <p:sp>
        <p:nvSpPr>
          <p:cNvPr id="4" name="TextBox 4"/>
          <p:cNvSpPr txBox="1"/>
          <p:nvPr/>
        </p:nvSpPr>
        <p:spPr>
          <a:xfrm>
            <a:off x="6561628" y="2010228"/>
            <a:ext cx="4231015" cy="7825024"/>
          </a:xfrm>
          <a:prstGeom prst="rect">
            <a:avLst/>
          </a:prstGeom>
        </p:spPr>
        <p:txBody>
          <a:bodyPr wrap="square" lIns="0" tIns="0" rIns="0" bIns="0" rtlCol="0" anchor="t">
            <a:spAutoFit/>
          </a:bodyPr>
          <a:lstStyle/>
          <a:p>
            <a:pPr algn="ctr">
              <a:lnSpc>
                <a:spcPts val="3499"/>
              </a:lnSpc>
              <a:spcBef>
                <a:spcPct val="0"/>
              </a:spcBef>
            </a:pPr>
            <a:r>
              <a:rPr lang="en-US" sz="2499" b="1" dirty="0">
                <a:solidFill>
                  <a:srgbClr val="000000"/>
                </a:solidFill>
                <a:latin typeface="Impact"/>
                <a:ea typeface="Impact"/>
                <a:cs typeface="Impact"/>
                <a:sym typeface="Impact"/>
              </a:rPr>
              <a:t>group poetry</a:t>
            </a:r>
          </a:p>
          <a:p>
            <a:pPr algn="ctr">
              <a:lnSpc>
                <a:spcPts val="3499"/>
              </a:lnSpc>
              <a:spcBef>
                <a:spcPct val="0"/>
              </a:spcBef>
            </a:pPr>
            <a:r>
              <a:rPr lang="en-US" sz="2499" b="1" dirty="0">
                <a:solidFill>
                  <a:srgbClr val="000000"/>
                </a:solidFill>
                <a:latin typeface="Impact"/>
                <a:ea typeface="Impact"/>
                <a:cs typeface="Impact"/>
                <a:sym typeface="Impact"/>
              </a:rPr>
              <a:t>imagined conversations</a:t>
            </a:r>
          </a:p>
          <a:p>
            <a:pPr algn="ctr">
              <a:lnSpc>
                <a:spcPts val="3499"/>
              </a:lnSpc>
              <a:spcBef>
                <a:spcPct val="0"/>
              </a:spcBef>
            </a:pPr>
            <a:r>
              <a:rPr lang="en-US" sz="2499" b="1" dirty="0">
                <a:solidFill>
                  <a:srgbClr val="000000"/>
                </a:solidFill>
                <a:latin typeface="Impact"/>
                <a:ea typeface="Impact"/>
                <a:cs typeface="Impact"/>
                <a:sym typeface="Impact"/>
              </a:rPr>
              <a:t>juxtapose this</a:t>
            </a:r>
          </a:p>
          <a:p>
            <a:pPr algn="ctr">
              <a:lnSpc>
                <a:spcPts val="3499"/>
              </a:lnSpc>
              <a:spcBef>
                <a:spcPct val="0"/>
              </a:spcBef>
            </a:pPr>
            <a:r>
              <a:rPr lang="en-US" sz="2499" b="1" dirty="0">
                <a:solidFill>
                  <a:srgbClr val="000000"/>
                </a:solidFill>
                <a:latin typeface="Impact"/>
                <a:ea typeface="Impact"/>
                <a:cs typeface="Impact"/>
                <a:sym typeface="Impact"/>
              </a:rPr>
              <a:t>loving kindness meditation</a:t>
            </a:r>
          </a:p>
          <a:p>
            <a:pPr algn="ctr">
              <a:lnSpc>
                <a:spcPts val="3499"/>
              </a:lnSpc>
              <a:spcBef>
                <a:spcPct val="0"/>
              </a:spcBef>
            </a:pPr>
            <a:r>
              <a:rPr lang="en-US" sz="2499" b="1" dirty="0">
                <a:solidFill>
                  <a:srgbClr val="000000"/>
                </a:solidFill>
                <a:latin typeface="Impact"/>
                <a:ea typeface="Impact"/>
                <a:cs typeface="Impact"/>
                <a:sym typeface="Impact"/>
              </a:rPr>
              <a:t>mind mapping</a:t>
            </a:r>
          </a:p>
          <a:p>
            <a:pPr algn="ctr">
              <a:lnSpc>
                <a:spcPts val="3499"/>
              </a:lnSpc>
              <a:spcBef>
                <a:spcPct val="0"/>
              </a:spcBef>
            </a:pPr>
            <a:r>
              <a:rPr lang="en-US" sz="2499" b="1" dirty="0">
                <a:solidFill>
                  <a:srgbClr val="000000"/>
                </a:solidFill>
                <a:latin typeface="Impact"/>
                <a:ea typeface="Impact"/>
                <a:cs typeface="Impact"/>
                <a:sym typeface="Impact"/>
              </a:rPr>
              <a:t>mindfulness</a:t>
            </a:r>
          </a:p>
          <a:p>
            <a:pPr algn="ctr">
              <a:lnSpc>
                <a:spcPts val="3499"/>
              </a:lnSpc>
              <a:spcBef>
                <a:spcPct val="0"/>
              </a:spcBef>
            </a:pPr>
            <a:r>
              <a:rPr lang="en-US" sz="2499" b="1" dirty="0">
                <a:solidFill>
                  <a:srgbClr val="000000"/>
                </a:solidFill>
                <a:latin typeface="Impact"/>
                <a:ea typeface="Impact"/>
                <a:cs typeface="Impact"/>
                <a:sym typeface="Impact"/>
              </a:rPr>
              <a:t>multiple interpretations</a:t>
            </a:r>
          </a:p>
          <a:p>
            <a:pPr algn="ctr">
              <a:lnSpc>
                <a:spcPts val="3499"/>
              </a:lnSpc>
              <a:spcBef>
                <a:spcPct val="0"/>
              </a:spcBef>
            </a:pPr>
            <a:r>
              <a:rPr lang="en-US" sz="2499" b="1" dirty="0">
                <a:solidFill>
                  <a:srgbClr val="000000"/>
                </a:solidFill>
                <a:latin typeface="Impact"/>
                <a:ea typeface="Impact"/>
                <a:cs typeface="Impact"/>
                <a:sym typeface="Impact"/>
              </a:rPr>
              <a:t>museum melodies</a:t>
            </a:r>
          </a:p>
          <a:p>
            <a:pPr algn="ctr">
              <a:lnSpc>
                <a:spcPts val="3499"/>
              </a:lnSpc>
              <a:spcBef>
                <a:spcPct val="0"/>
              </a:spcBef>
            </a:pPr>
            <a:r>
              <a:rPr lang="en-US" sz="2499" b="1" dirty="0">
                <a:solidFill>
                  <a:srgbClr val="000000"/>
                </a:solidFill>
                <a:latin typeface="Impact"/>
                <a:ea typeface="Impact"/>
                <a:cs typeface="Impact"/>
                <a:sym typeface="Impact"/>
              </a:rPr>
              <a:t>observe, connect, reflect</a:t>
            </a:r>
          </a:p>
          <a:p>
            <a:pPr algn="ctr">
              <a:lnSpc>
                <a:spcPts val="3499"/>
              </a:lnSpc>
              <a:spcBef>
                <a:spcPct val="0"/>
              </a:spcBef>
            </a:pPr>
            <a:r>
              <a:rPr lang="en-US" sz="2499" b="1" dirty="0">
                <a:solidFill>
                  <a:srgbClr val="000000"/>
                </a:solidFill>
                <a:latin typeface="Impact"/>
                <a:ea typeface="Impact"/>
                <a:cs typeface="Impact"/>
                <a:sym typeface="Impact"/>
              </a:rPr>
              <a:t>one word</a:t>
            </a:r>
          </a:p>
          <a:p>
            <a:pPr algn="ctr">
              <a:lnSpc>
                <a:spcPts val="3499"/>
              </a:lnSpc>
              <a:spcBef>
                <a:spcPct val="0"/>
              </a:spcBef>
            </a:pPr>
            <a:r>
              <a:rPr lang="en-US" sz="2499" b="1" dirty="0">
                <a:solidFill>
                  <a:srgbClr val="000000"/>
                </a:solidFill>
                <a:latin typeface="Impact"/>
                <a:ea typeface="Impact"/>
                <a:cs typeface="Impact"/>
                <a:sym typeface="Impact"/>
              </a:rPr>
              <a:t>personal response tour</a:t>
            </a:r>
          </a:p>
          <a:p>
            <a:pPr algn="ctr">
              <a:lnSpc>
                <a:spcPts val="3499"/>
              </a:lnSpc>
              <a:spcBef>
                <a:spcPct val="0"/>
              </a:spcBef>
            </a:pPr>
            <a:r>
              <a:rPr lang="en-US" sz="2499" b="1" dirty="0">
                <a:solidFill>
                  <a:srgbClr val="000000"/>
                </a:solidFill>
                <a:latin typeface="Impact"/>
                <a:ea typeface="Impact"/>
                <a:cs typeface="Impact"/>
                <a:sym typeface="Impact"/>
              </a:rPr>
              <a:t>photobomb</a:t>
            </a:r>
          </a:p>
          <a:p>
            <a:pPr algn="ctr">
              <a:lnSpc>
                <a:spcPts val="3499"/>
              </a:lnSpc>
              <a:spcBef>
                <a:spcPct val="0"/>
              </a:spcBef>
            </a:pPr>
            <a:r>
              <a:rPr lang="en-US" sz="2499" b="1" dirty="0">
                <a:solidFill>
                  <a:srgbClr val="000000"/>
                </a:solidFill>
                <a:latin typeface="Impact"/>
                <a:ea typeface="Impact"/>
                <a:cs typeface="Impact"/>
                <a:sym typeface="Impact"/>
              </a:rPr>
              <a:t>rapid fire response</a:t>
            </a:r>
          </a:p>
          <a:p>
            <a:pPr algn="ctr">
              <a:lnSpc>
                <a:spcPts val="3499"/>
              </a:lnSpc>
              <a:spcBef>
                <a:spcPct val="0"/>
              </a:spcBef>
            </a:pPr>
            <a:r>
              <a:rPr lang="en-US" sz="2499" b="1" dirty="0">
                <a:solidFill>
                  <a:srgbClr val="000000"/>
                </a:solidFill>
                <a:latin typeface="Impact"/>
                <a:ea typeface="Impact"/>
                <a:cs typeface="Impact"/>
                <a:sym typeface="Impact"/>
              </a:rPr>
              <a:t>repeat photography</a:t>
            </a:r>
          </a:p>
          <a:p>
            <a:pPr algn="ctr">
              <a:lnSpc>
                <a:spcPts val="3499"/>
              </a:lnSpc>
              <a:spcBef>
                <a:spcPct val="0"/>
              </a:spcBef>
            </a:pPr>
            <a:r>
              <a:rPr lang="en-US" sz="2499" b="1" dirty="0">
                <a:solidFill>
                  <a:srgbClr val="000000"/>
                </a:solidFill>
                <a:latin typeface="Impact"/>
                <a:ea typeface="Impact"/>
                <a:cs typeface="Impact"/>
                <a:sym typeface="Impact"/>
              </a:rPr>
              <a:t>see, think, wonder</a:t>
            </a:r>
          </a:p>
          <a:p>
            <a:pPr algn="ctr">
              <a:lnSpc>
                <a:spcPts val="3499"/>
              </a:lnSpc>
              <a:spcBef>
                <a:spcPct val="0"/>
              </a:spcBef>
            </a:pPr>
            <a:r>
              <a:rPr lang="en-US" sz="2499" b="1" dirty="0">
                <a:solidFill>
                  <a:srgbClr val="000000"/>
                </a:solidFill>
                <a:latin typeface="Impact"/>
                <a:ea typeface="Impact"/>
                <a:cs typeface="Impact"/>
                <a:sym typeface="Impact"/>
              </a:rPr>
              <a:t>seek and finds</a:t>
            </a:r>
          </a:p>
          <a:p>
            <a:pPr algn="ctr">
              <a:lnSpc>
                <a:spcPts val="3499"/>
              </a:lnSpc>
              <a:spcBef>
                <a:spcPct val="0"/>
              </a:spcBef>
            </a:pPr>
            <a:r>
              <a:rPr lang="en-US" sz="2499" b="1" dirty="0">
                <a:solidFill>
                  <a:srgbClr val="000000"/>
                </a:solidFill>
                <a:latin typeface="Impact"/>
                <a:ea typeface="Impact"/>
                <a:cs typeface="Impact"/>
                <a:sym typeface="Impact"/>
              </a:rPr>
              <a:t>sleep sessions</a:t>
            </a:r>
          </a:p>
        </p:txBody>
      </p:sp>
      <p:sp>
        <p:nvSpPr>
          <p:cNvPr id="5" name="TextBox 5"/>
          <p:cNvSpPr txBox="1"/>
          <p:nvPr/>
        </p:nvSpPr>
        <p:spPr>
          <a:xfrm>
            <a:off x="12344400" y="2010228"/>
            <a:ext cx="3977158" cy="8594469"/>
          </a:xfrm>
          <a:prstGeom prst="rect">
            <a:avLst/>
          </a:prstGeom>
        </p:spPr>
        <p:txBody>
          <a:bodyPr wrap="square" lIns="0" tIns="0" rIns="0" bIns="0" rtlCol="0" anchor="t">
            <a:spAutoFit/>
          </a:bodyPr>
          <a:lstStyle/>
          <a:p>
            <a:pPr algn="ctr">
              <a:lnSpc>
                <a:spcPts val="3499"/>
              </a:lnSpc>
              <a:spcBef>
                <a:spcPct val="0"/>
              </a:spcBef>
            </a:pPr>
            <a:r>
              <a:rPr lang="en-US" sz="2499" b="1" dirty="0">
                <a:solidFill>
                  <a:srgbClr val="000000"/>
                </a:solidFill>
                <a:latin typeface="Impact"/>
                <a:ea typeface="Impact"/>
                <a:cs typeface="Impact"/>
                <a:sym typeface="Impact"/>
              </a:rPr>
              <a:t>social practice programs</a:t>
            </a:r>
          </a:p>
          <a:p>
            <a:pPr algn="ctr">
              <a:lnSpc>
                <a:spcPts val="3499"/>
              </a:lnSpc>
              <a:spcBef>
                <a:spcPct val="0"/>
              </a:spcBef>
            </a:pPr>
            <a:r>
              <a:rPr lang="en-US" sz="2499" b="1" dirty="0">
                <a:solidFill>
                  <a:srgbClr val="000000"/>
                </a:solidFill>
                <a:latin typeface="Impact"/>
                <a:ea typeface="Impact"/>
                <a:cs typeface="Impact"/>
                <a:sym typeface="Impact"/>
              </a:rPr>
              <a:t>sound baths</a:t>
            </a:r>
          </a:p>
          <a:p>
            <a:pPr algn="ctr">
              <a:lnSpc>
                <a:spcPts val="3499"/>
              </a:lnSpc>
              <a:spcBef>
                <a:spcPct val="0"/>
              </a:spcBef>
            </a:pPr>
            <a:r>
              <a:rPr lang="en-US" sz="2499" b="1" dirty="0">
                <a:solidFill>
                  <a:srgbClr val="000000"/>
                </a:solidFill>
                <a:latin typeface="Impact"/>
                <a:ea typeface="Impact"/>
                <a:cs typeface="Impact"/>
                <a:sym typeface="Impact"/>
              </a:rPr>
              <a:t>staff suggestions</a:t>
            </a:r>
          </a:p>
          <a:p>
            <a:pPr algn="ctr">
              <a:lnSpc>
                <a:spcPts val="3499"/>
              </a:lnSpc>
              <a:spcBef>
                <a:spcPct val="0"/>
              </a:spcBef>
            </a:pPr>
            <a:r>
              <a:rPr lang="en-US" sz="2499" b="1" dirty="0">
                <a:solidFill>
                  <a:srgbClr val="000000"/>
                </a:solidFill>
                <a:latin typeface="Impact"/>
                <a:ea typeface="Impact"/>
                <a:cs typeface="Impact"/>
                <a:sym typeface="Impact"/>
              </a:rPr>
              <a:t>tableau vivant</a:t>
            </a:r>
          </a:p>
          <a:p>
            <a:pPr algn="ctr">
              <a:lnSpc>
                <a:spcPts val="3499"/>
              </a:lnSpc>
              <a:spcBef>
                <a:spcPct val="0"/>
              </a:spcBef>
            </a:pPr>
            <a:r>
              <a:rPr lang="en-US" sz="2499" b="1" dirty="0">
                <a:solidFill>
                  <a:srgbClr val="000000"/>
                </a:solidFill>
                <a:latin typeface="Impact"/>
                <a:ea typeface="Impact"/>
                <a:cs typeface="Impact"/>
                <a:sym typeface="Impact"/>
              </a:rPr>
              <a:t>talkback wall</a:t>
            </a:r>
          </a:p>
          <a:p>
            <a:pPr algn="ctr">
              <a:lnSpc>
                <a:spcPts val="3499"/>
              </a:lnSpc>
              <a:spcBef>
                <a:spcPct val="0"/>
              </a:spcBef>
            </a:pPr>
            <a:r>
              <a:rPr lang="en-US" sz="2499" b="1" dirty="0">
                <a:solidFill>
                  <a:srgbClr val="000000"/>
                </a:solidFill>
                <a:latin typeface="Impact"/>
                <a:ea typeface="Impact"/>
                <a:cs typeface="Impact"/>
                <a:sym typeface="Impact"/>
              </a:rPr>
              <a:t>tour by theme</a:t>
            </a:r>
          </a:p>
          <a:p>
            <a:pPr algn="ctr">
              <a:lnSpc>
                <a:spcPts val="3499"/>
              </a:lnSpc>
              <a:spcBef>
                <a:spcPct val="0"/>
              </a:spcBef>
            </a:pPr>
            <a:r>
              <a:rPr lang="en-US" sz="2499" b="1" dirty="0">
                <a:solidFill>
                  <a:srgbClr val="000000"/>
                </a:solidFill>
                <a:latin typeface="Impact"/>
                <a:ea typeface="Impact"/>
                <a:cs typeface="Impact"/>
                <a:sym typeface="Impact"/>
              </a:rPr>
              <a:t>20 questions</a:t>
            </a:r>
          </a:p>
          <a:p>
            <a:pPr algn="ctr">
              <a:lnSpc>
                <a:spcPts val="3499"/>
              </a:lnSpc>
              <a:spcBef>
                <a:spcPct val="0"/>
              </a:spcBef>
            </a:pPr>
            <a:r>
              <a:rPr lang="en-US" sz="2499" b="1" dirty="0">
                <a:solidFill>
                  <a:srgbClr val="000000"/>
                </a:solidFill>
                <a:latin typeface="Impact"/>
                <a:ea typeface="Impact"/>
                <a:cs typeface="Impact"/>
                <a:sym typeface="Impact"/>
              </a:rPr>
              <a:t>think, pair, share</a:t>
            </a:r>
          </a:p>
          <a:p>
            <a:pPr algn="ctr">
              <a:lnSpc>
                <a:spcPts val="3499"/>
              </a:lnSpc>
              <a:spcBef>
                <a:spcPct val="0"/>
              </a:spcBef>
            </a:pPr>
            <a:r>
              <a:rPr lang="en-US" sz="2499" b="1" dirty="0">
                <a:solidFill>
                  <a:srgbClr val="000000"/>
                </a:solidFill>
                <a:latin typeface="Impact"/>
                <a:ea typeface="Impact"/>
                <a:cs typeface="Impact"/>
                <a:sym typeface="Impact"/>
              </a:rPr>
              <a:t>tools of the artist</a:t>
            </a:r>
          </a:p>
          <a:p>
            <a:pPr algn="ctr">
              <a:lnSpc>
                <a:spcPts val="3499"/>
              </a:lnSpc>
              <a:spcBef>
                <a:spcPct val="0"/>
              </a:spcBef>
            </a:pPr>
            <a:r>
              <a:rPr lang="en-US" sz="2499" b="1" dirty="0">
                <a:solidFill>
                  <a:srgbClr val="000000"/>
                </a:solidFill>
                <a:latin typeface="Impact"/>
                <a:ea typeface="Impact"/>
                <a:cs typeface="Impact"/>
                <a:sym typeface="Impact"/>
              </a:rPr>
              <a:t>turn and talk</a:t>
            </a:r>
          </a:p>
          <a:p>
            <a:pPr algn="ctr">
              <a:lnSpc>
                <a:spcPts val="3499"/>
              </a:lnSpc>
              <a:spcBef>
                <a:spcPct val="0"/>
              </a:spcBef>
            </a:pPr>
            <a:r>
              <a:rPr lang="en-US" sz="2499" b="1" dirty="0">
                <a:solidFill>
                  <a:srgbClr val="000000"/>
                </a:solidFill>
                <a:latin typeface="Impact"/>
                <a:ea typeface="Impact"/>
                <a:cs typeface="Impact"/>
                <a:sym typeface="Impact"/>
              </a:rPr>
              <a:t>upside down drawing</a:t>
            </a:r>
          </a:p>
          <a:p>
            <a:pPr algn="ctr">
              <a:lnSpc>
                <a:spcPts val="3499"/>
              </a:lnSpc>
              <a:spcBef>
                <a:spcPct val="0"/>
              </a:spcBef>
            </a:pPr>
            <a:r>
              <a:rPr lang="en-US" sz="2499" b="1" dirty="0">
                <a:solidFill>
                  <a:srgbClr val="000000"/>
                </a:solidFill>
                <a:latin typeface="Impact"/>
                <a:ea typeface="Impact"/>
                <a:cs typeface="Impact"/>
                <a:sym typeface="Impact"/>
              </a:rPr>
              <a:t>viewfinders</a:t>
            </a:r>
          </a:p>
          <a:p>
            <a:pPr algn="ctr">
              <a:lnSpc>
                <a:spcPts val="3499"/>
              </a:lnSpc>
              <a:spcBef>
                <a:spcPct val="0"/>
              </a:spcBef>
            </a:pPr>
            <a:r>
              <a:rPr lang="en-US" sz="2499" b="1" dirty="0">
                <a:solidFill>
                  <a:srgbClr val="000000"/>
                </a:solidFill>
                <a:latin typeface="Impact"/>
                <a:ea typeface="Impact"/>
                <a:cs typeface="Impact"/>
                <a:sym typeface="Impact"/>
              </a:rPr>
              <a:t>viewpoints</a:t>
            </a:r>
          </a:p>
          <a:p>
            <a:pPr algn="ctr">
              <a:lnSpc>
                <a:spcPts val="3499"/>
              </a:lnSpc>
              <a:spcBef>
                <a:spcPct val="0"/>
              </a:spcBef>
            </a:pPr>
            <a:r>
              <a:rPr lang="en-US" sz="2499" b="1" dirty="0">
                <a:solidFill>
                  <a:srgbClr val="000000"/>
                </a:solidFill>
                <a:latin typeface="Impact"/>
                <a:ea typeface="Impact"/>
                <a:cs typeface="Impact"/>
                <a:sym typeface="Impact"/>
              </a:rPr>
              <a:t>visual journaling</a:t>
            </a:r>
          </a:p>
          <a:p>
            <a:pPr algn="ctr">
              <a:lnSpc>
                <a:spcPts val="3499"/>
              </a:lnSpc>
              <a:spcBef>
                <a:spcPct val="0"/>
              </a:spcBef>
            </a:pPr>
            <a:r>
              <a:rPr lang="en-US" sz="2499" b="1" dirty="0">
                <a:solidFill>
                  <a:srgbClr val="000000"/>
                </a:solidFill>
                <a:latin typeface="Impact"/>
                <a:ea typeface="Impact"/>
                <a:cs typeface="Impact"/>
                <a:sym typeface="Impact"/>
              </a:rPr>
              <a:t>visual thinking strategies</a:t>
            </a:r>
          </a:p>
          <a:p>
            <a:pPr algn="ctr">
              <a:lnSpc>
                <a:spcPts val="3499"/>
              </a:lnSpc>
              <a:spcBef>
                <a:spcPct val="0"/>
              </a:spcBef>
            </a:pPr>
            <a:r>
              <a:rPr lang="en-US" sz="2499" b="1" dirty="0">
                <a:solidFill>
                  <a:srgbClr val="000000"/>
                </a:solidFill>
                <a:latin typeface="Impact"/>
                <a:ea typeface="Impact"/>
                <a:cs typeface="Impact"/>
                <a:sym typeface="Impact"/>
              </a:rPr>
              <a:t>yoga</a:t>
            </a:r>
          </a:p>
          <a:p>
            <a:pPr algn="ctr">
              <a:lnSpc>
                <a:spcPts val="13999"/>
              </a:lnSpc>
              <a:spcBef>
                <a:spcPct val="0"/>
              </a:spcBef>
            </a:pPr>
            <a:endParaRPr lang="en-US" sz="2499" b="1" dirty="0">
              <a:solidFill>
                <a:srgbClr val="000000"/>
              </a:solidFill>
              <a:latin typeface="Impact"/>
              <a:ea typeface="Impact"/>
              <a:cs typeface="Impact"/>
              <a:sym typeface="Impac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04737" y="1887436"/>
            <a:ext cx="18322201" cy="2661370"/>
          </a:xfrm>
          <a:prstGeom prst="rect">
            <a:avLst/>
          </a:prstGeom>
        </p:spPr>
        <p:txBody>
          <a:bodyPr lIns="0" tIns="0" rIns="0" bIns="0" rtlCol="0" anchor="t">
            <a:spAutoFit/>
          </a:bodyPr>
          <a:lstStyle/>
          <a:p>
            <a:pPr algn="l">
              <a:lnSpc>
                <a:spcPts val="23129"/>
              </a:lnSpc>
              <a:spcBef>
                <a:spcPct val="0"/>
              </a:spcBef>
            </a:pPr>
            <a:r>
              <a:rPr lang="en-US" sz="15000" dirty="0">
                <a:solidFill>
                  <a:srgbClr val="FFFFFF"/>
                </a:solidFill>
                <a:latin typeface="Impact"/>
                <a:ea typeface="Impact"/>
                <a:cs typeface="Impact"/>
                <a:sym typeface="Impact"/>
              </a:rPr>
              <a:t>CULTURAL HUMILITY</a:t>
            </a:r>
          </a:p>
        </p:txBody>
      </p:sp>
      <p:sp>
        <p:nvSpPr>
          <p:cNvPr id="3" name="TextBox 3"/>
          <p:cNvSpPr txBox="1"/>
          <p:nvPr/>
        </p:nvSpPr>
        <p:spPr>
          <a:xfrm>
            <a:off x="340689" y="20394"/>
            <a:ext cx="13625344" cy="2722859"/>
          </a:xfrm>
          <a:prstGeom prst="rect">
            <a:avLst/>
          </a:prstGeom>
        </p:spPr>
        <p:txBody>
          <a:bodyPr lIns="0" tIns="0" rIns="0" bIns="0" rtlCol="0" anchor="t">
            <a:spAutoFit/>
          </a:bodyPr>
          <a:lstStyle/>
          <a:p>
            <a:pPr algn="l">
              <a:lnSpc>
                <a:spcPts val="10358"/>
              </a:lnSpc>
              <a:spcBef>
                <a:spcPct val="0"/>
              </a:spcBef>
            </a:pPr>
            <a:r>
              <a:rPr lang="en-US" sz="7398">
                <a:solidFill>
                  <a:srgbClr val="5271FF"/>
                </a:solidFill>
                <a:latin typeface="Impact"/>
                <a:ea typeface="Impact"/>
                <a:cs typeface="Impact"/>
                <a:sym typeface="Impact"/>
              </a:rPr>
              <a:t>INTENTIONAL PROGRAMMING FOR OUT-OF-SECTOR AUDIENCES USING</a:t>
            </a:r>
          </a:p>
        </p:txBody>
      </p:sp>
      <p:sp>
        <p:nvSpPr>
          <p:cNvPr id="4" name="TextBox 4"/>
          <p:cNvSpPr txBox="1"/>
          <p:nvPr/>
        </p:nvSpPr>
        <p:spPr>
          <a:xfrm>
            <a:off x="204737" y="4965125"/>
            <a:ext cx="16708400" cy="2380615"/>
          </a:xfrm>
          <a:prstGeom prst="rect">
            <a:avLst/>
          </a:prstGeom>
        </p:spPr>
        <p:txBody>
          <a:bodyPr lIns="0" tIns="0" rIns="0" bIns="0" rtlCol="0" anchor="t">
            <a:spAutoFit/>
          </a:bodyPr>
          <a:lstStyle/>
          <a:p>
            <a:pPr algn="l">
              <a:lnSpc>
                <a:spcPts val="4759"/>
              </a:lnSpc>
            </a:pPr>
            <a:r>
              <a:rPr lang="en-US" sz="3399">
                <a:solidFill>
                  <a:srgbClr val="FFFFFF"/>
                </a:solidFill>
                <a:latin typeface="Canva Sans"/>
                <a:ea typeface="Canva Sans"/>
                <a:cs typeface="Canva Sans"/>
                <a:sym typeface="Canva Sans"/>
              </a:rPr>
              <a:t>What is cultural humility?</a:t>
            </a:r>
          </a:p>
          <a:p>
            <a:pPr algn="l">
              <a:lnSpc>
                <a:spcPts val="4759"/>
              </a:lnSpc>
            </a:pPr>
            <a:r>
              <a:rPr lang="en-US" sz="3399">
                <a:solidFill>
                  <a:srgbClr val="FFFFFF"/>
                </a:solidFill>
                <a:latin typeface="Canva Sans"/>
                <a:ea typeface="Canva Sans"/>
                <a:cs typeface="Canva Sans"/>
                <a:sym typeface="Canva Sans"/>
              </a:rPr>
              <a:t>How can we build trust with skeptical and out-of-sector audiences?</a:t>
            </a:r>
          </a:p>
          <a:p>
            <a:pPr algn="l">
              <a:lnSpc>
                <a:spcPts val="4759"/>
              </a:lnSpc>
            </a:pPr>
            <a:r>
              <a:rPr lang="en-US" sz="3399">
                <a:solidFill>
                  <a:srgbClr val="FFFFFF"/>
                </a:solidFill>
                <a:latin typeface="Canva Sans"/>
                <a:ea typeface="Canva Sans"/>
                <a:cs typeface="Canva Sans"/>
                <a:sym typeface="Canva Sans"/>
              </a:rPr>
              <a:t>How can we incorporate activity-based learning &amp; VRP with specific audiences?</a:t>
            </a:r>
          </a:p>
          <a:p>
            <a:pPr algn="l">
              <a:lnSpc>
                <a:spcPts val="4759"/>
              </a:lnSpc>
            </a:pPr>
            <a:endParaRPr lang="en-US" sz="3399">
              <a:solidFill>
                <a:srgbClr val="FFFFFF"/>
              </a:solidFill>
              <a:latin typeface="Canva Sans"/>
              <a:ea typeface="Canva Sans"/>
              <a:cs typeface="Canva Sans"/>
              <a:sym typeface="Canva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9840737" y="3024954"/>
            <a:ext cx="8097002" cy="6707576"/>
          </a:xfrm>
          <a:custGeom>
            <a:avLst/>
            <a:gdLst/>
            <a:ahLst/>
            <a:cxnLst/>
            <a:rect l="l" t="t" r="r" b="b"/>
            <a:pathLst>
              <a:path w="8097002" h="6707576">
                <a:moveTo>
                  <a:pt x="0" y="0"/>
                </a:moveTo>
                <a:lnTo>
                  <a:pt x="8097002" y="0"/>
                </a:lnTo>
                <a:lnTo>
                  <a:pt x="8097002" y="6707576"/>
                </a:lnTo>
                <a:lnTo>
                  <a:pt x="0" y="6707576"/>
                </a:lnTo>
                <a:lnTo>
                  <a:pt x="0" y="0"/>
                </a:lnTo>
                <a:close/>
              </a:path>
            </a:pathLst>
          </a:custGeom>
          <a:blipFill>
            <a:blip r:embed="rId2"/>
            <a:stretch>
              <a:fillRect/>
            </a:stretch>
          </a:blipFill>
        </p:spPr>
      </p:sp>
      <p:sp>
        <p:nvSpPr>
          <p:cNvPr id="3" name="TextBox 3"/>
          <p:cNvSpPr txBox="1"/>
          <p:nvPr/>
        </p:nvSpPr>
        <p:spPr>
          <a:xfrm>
            <a:off x="404099" y="-209550"/>
            <a:ext cx="17883901" cy="4065285"/>
          </a:xfrm>
          <a:prstGeom prst="rect">
            <a:avLst/>
          </a:prstGeom>
        </p:spPr>
        <p:txBody>
          <a:bodyPr lIns="0" tIns="0" rIns="0" bIns="0" rtlCol="0" anchor="t">
            <a:spAutoFit/>
          </a:bodyPr>
          <a:lstStyle/>
          <a:p>
            <a:pPr algn="l">
              <a:lnSpc>
                <a:spcPts val="16379"/>
              </a:lnSpc>
            </a:pPr>
            <a:r>
              <a:rPr lang="en-US" sz="11699" b="1">
                <a:solidFill>
                  <a:srgbClr val="5271FF"/>
                </a:solidFill>
                <a:latin typeface="Canva Sans Bold"/>
                <a:ea typeface="Canva Sans Bold"/>
                <a:cs typeface="Canva Sans Bold"/>
                <a:sym typeface="Canva Sans Bold"/>
              </a:rPr>
              <a:t>THEORY OF CULTURAL HUMILITY</a:t>
            </a:r>
          </a:p>
        </p:txBody>
      </p:sp>
      <p:sp>
        <p:nvSpPr>
          <p:cNvPr id="4" name="TextBox 4"/>
          <p:cNvSpPr txBox="1"/>
          <p:nvPr/>
        </p:nvSpPr>
        <p:spPr>
          <a:xfrm>
            <a:off x="196376" y="3799089"/>
            <a:ext cx="9548099" cy="5933440"/>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Cultural humility is a theory which suggests cultural learning is a lifelong process.</a:t>
            </a:r>
          </a:p>
          <a:p>
            <a:pPr algn="ctr">
              <a:lnSpc>
                <a:spcPts val="2240"/>
              </a:lnSpc>
            </a:pPr>
            <a:r>
              <a:rPr lang="en-US" sz="1600">
                <a:solidFill>
                  <a:srgbClr val="FFFFFF"/>
                </a:solidFill>
                <a:latin typeface="Canva Sans"/>
                <a:ea typeface="Canva Sans"/>
                <a:cs typeface="Canva Sans"/>
                <a:sym typeface="Canva Sans"/>
              </a:rPr>
              <a:t> (Foronda et al., 2016, Foronda, 2020)</a:t>
            </a:r>
          </a:p>
          <a:p>
            <a:pPr algn="ctr">
              <a:lnSpc>
                <a:spcPts val="2240"/>
              </a:lnSpc>
            </a:pPr>
            <a:endParaRPr lang="en-US" sz="1600">
              <a:solidFill>
                <a:srgbClr val="FFFFFF"/>
              </a:solidFill>
              <a:latin typeface="Canva Sans"/>
              <a:ea typeface="Canva Sans"/>
              <a:cs typeface="Canva Sans"/>
              <a:sym typeface="Canva Sans"/>
            </a:endParaRPr>
          </a:p>
          <a:p>
            <a:pPr algn="l">
              <a:lnSpc>
                <a:spcPts val="4759"/>
              </a:lnSpc>
            </a:pPr>
            <a:r>
              <a:rPr lang="en-US" sz="3399">
                <a:solidFill>
                  <a:srgbClr val="FFFFFF"/>
                </a:solidFill>
                <a:latin typeface="Canva Sans"/>
                <a:ea typeface="Canva Sans"/>
                <a:cs typeface="Canva Sans"/>
                <a:sym typeface="Canva Sans"/>
              </a:rPr>
              <a:t>The attributes of cultural humility are:</a:t>
            </a:r>
          </a:p>
          <a:p>
            <a:pPr marL="734059" lvl="1" indent="-367030" algn="l">
              <a:lnSpc>
                <a:spcPts val="4759"/>
              </a:lnSpc>
              <a:buFont typeface="Arial"/>
              <a:buChar char="•"/>
            </a:pPr>
            <a:r>
              <a:rPr lang="en-US" sz="3399">
                <a:solidFill>
                  <a:srgbClr val="FFFFFF"/>
                </a:solidFill>
                <a:latin typeface="Canva Sans"/>
                <a:ea typeface="Canva Sans"/>
                <a:cs typeface="Canva Sans"/>
                <a:sym typeface="Canva Sans"/>
              </a:rPr>
              <a:t>Openness</a:t>
            </a:r>
          </a:p>
          <a:p>
            <a:pPr marL="734059" lvl="1" indent="-367030" algn="l">
              <a:lnSpc>
                <a:spcPts val="4759"/>
              </a:lnSpc>
              <a:buFont typeface="Arial"/>
              <a:buChar char="•"/>
            </a:pPr>
            <a:r>
              <a:rPr lang="en-US" sz="3399">
                <a:solidFill>
                  <a:srgbClr val="FFFFFF"/>
                </a:solidFill>
                <a:latin typeface="Canva Sans"/>
                <a:ea typeface="Canva Sans"/>
                <a:cs typeface="Canva Sans"/>
                <a:sym typeface="Canva Sans"/>
              </a:rPr>
              <a:t>Self-Awareness</a:t>
            </a:r>
          </a:p>
          <a:p>
            <a:pPr marL="734059" lvl="1" indent="-367030" algn="l">
              <a:lnSpc>
                <a:spcPts val="4759"/>
              </a:lnSpc>
              <a:buFont typeface="Arial"/>
              <a:buChar char="•"/>
            </a:pPr>
            <a:r>
              <a:rPr lang="en-US" sz="3399">
                <a:solidFill>
                  <a:srgbClr val="FFFFFF"/>
                </a:solidFill>
                <a:latin typeface="Canva Sans"/>
                <a:ea typeface="Canva Sans"/>
                <a:cs typeface="Canva Sans"/>
                <a:sym typeface="Canva Sans"/>
              </a:rPr>
              <a:t>Being ego-less</a:t>
            </a:r>
          </a:p>
          <a:p>
            <a:pPr marL="734059" lvl="1" indent="-367030" algn="l">
              <a:lnSpc>
                <a:spcPts val="4759"/>
              </a:lnSpc>
              <a:buFont typeface="Arial"/>
              <a:buChar char="•"/>
            </a:pPr>
            <a:r>
              <a:rPr lang="en-US" sz="3399">
                <a:solidFill>
                  <a:srgbClr val="FFFFFF"/>
                </a:solidFill>
                <a:latin typeface="Canva Sans"/>
                <a:ea typeface="Canva Sans"/>
                <a:cs typeface="Canva Sans"/>
                <a:sym typeface="Canva Sans"/>
              </a:rPr>
              <a:t>Critical self-reflection</a:t>
            </a:r>
          </a:p>
          <a:p>
            <a:pPr marL="734059" lvl="1" indent="-367030" algn="l">
              <a:lnSpc>
                <a:spcPts val="4759"/>
              </a:lnSpc>
              <a:buFont typeface="Arial"/>
              <a:buChar char="•"/>
            </a:pPr>
            <a:r>
              <a:rPr lang="en-US" sz="3399">
                <a:solidFill>
                  <a:srgbClr val="FFFFFF"/>
                </a:solidFill>
                <a:latin typeface="Canva Sans"/>
                <a:ea typeface="Canva Sans"/>
                <a:cs typeface="Canva Sans"/>
                <a:sym typeface="Canva Sans"/>
              </a:rPr>
              <a:t>Supportive dialogues &amp; interactions with diverse individuals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9997427" y="3287629"/>
            <a:ext cx="7960894" cy="5970671"/>
          </a:xfrm>
          <a:custGeom>
            <a:avLst/>
            <a:gdLst/>
            <a:ahLst/>
            <a:cxnLst/>
            <a:rect l="l" t="t" r="r" b="b"/>
            <a:pathLst>
              <a:path w="7960894" h="5970671">
                <a:moveTo>
                  <a:pt x="0" y="0"/>
                </a:moveTo>
                <a:lnTo>
                  <a:pt x="7960894" y="0"/>
                </a:lnTo>
                <a:lnTo>
                  <a:pt x="7960894" y="5970671"/>
                </a:lnTo>
                <a:lnTo>
                  <a:pt x="0" y="5970671"/>
                </a:lnTo>
                <a:lnTo>
                  <a:pt x="0" y="0"/>
                </a:lnTo>
                <a:close/>
              </a:path>
            </a:pathLst>
          </a:custGeom>
          <a:blipFill>
            <a:blip r:embed="rId2"/>
            <a:stretch>
              <a:fillRect/>
            </a:stretch>
          </a:blipFill>
        </p:spPr>
      </p:sp>
      <p:sp>
        <p:nvSpPr>
          <p:cNvPr id="3" name="TextBox 3"/>
          <p:cNvSpPr txBox="1"/>
          <p:nvPr/>
        </p:nvSpPr>
        <p:spPr>
          <a:xfrm>
            <a:off x="659540" y="3989203"/>
            <a:ext cx="8741174" cy="5380990"/>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FFFFFF"/>
                </a:solidFill>
                <a:latin typeface="Canva Sans"/>
                <a:ea typeface="Canva Sans"/>
                <a:cs typeface="Canva Sans"/>
                <a:sym typeface="Canva Sans"/>
              </a:rPr>
              <a:t>Seek to understand group’s values, needs, and workflow</a:t>
            </a:r>
          </a:p>
          <a:p>
            <a:pPr marL="734059" lvl="1" indent="-367030" algn="l">
              <a:lnSpc>
                <a:spcPts val="4759"/>
              </a:lnSpc>
              <a:buFont typeface="Arial"/>
              <a:buChar char="•"/>
            </a:pPr>
            <a:r>
              <a:rPr lang="en-US" sz="3399">
                <a:solidFill>
                  <a:srgbClr val="FFFFFF"/>
                </a:solidFill>
                <a:latin typeface="Canva Sans"/>
                <a:ea typeface="Canva Sans"/>
                <a:cs typeface="Canva Sans"/>
                <a:sym typeface="Canva Sans"/>
              </a:rPr>
              <a:t>Spend time at group’s location</a:t>
            </a:r>
          </a:p>
          <a:p>
            <a:pPr marL="734059" lvl="1" indent="-367030" algn="l">
              <a:lnSpc>
                <a:spcPts val="4759"/>
              </a:lnSpc>
              <a:buFont typeface="Arial"/>
              <a:buChar char="•"/>
            </a:pPr>
            <a:r>
              <a:rPr lang="en-US" sz="3399">
                <a:solidFill>
                  <a:srgbClr val="FFFFFF"/>
                </a:solidFill>
                <a:latin typeface="Canva Sans"/>
                <a:ea typeface="Canva Sans"/>
                <a:cs typeface="Canva Sans"/>
                <a:sym typeface="Canva Sans"/>
              </a:rPr>
              <a:t>Plan over meals</a:t>
            </a:r>
          </a:p>
          <a:p>
            <a:pPr marL="734059" lvl="1" indent="-367030" algn="l">
              <a:lnSpc>
                <a:spcPts val="4759"/>
              </a:lnSpc>
              <a:buFont typeface="Arial"/>
              <a:buChar char="•"/>
            </a:pPr>
            <a:r>
              <a:rPr lang="en-US" sz="3399">
                <a:solidFill>
                  <a:srgbClr val="FFFFFF"/>
                </a:solidFill>
                <a:latin typeface="Canva Sans"/>
                <a:ea typeface="Canva Sans"/>
                <a:cs typeface="Canva Sans"/>
                <a:sym typeface="Canva Sans"/>
              </a:rPr>
              <a:t>Share authority to develop programs collaboratively</a:t>
            </a:r>
          </a:p>
          <a:p>
            <a:pPr marL="734059" lvl="1" indent="-367030" algn="l">
              <a:lnSpc>
                <a:spcPts val="4759"/>
              </a:lnSpc>
              <a:buFont typeface="Arial"/>
              <a:buChar char="•"/>
            </a:pPr>
            <a:r>
              <a:rPr lang="en-US" sz="3399">
                <a:solidFill>
                  <a:srgbClr val="FFFFFF"/>
                </a:solidFill>
                <a:latin typeface="Canva Sans"/>
                <a:ea typeface="Canva Sans"/>
                <a:cs typeface="Canva Sans"/>
                <a:sym typeface="Canva Sans"/>
              </a:rPr>
              <a:t>Find common ground to understand each other’s perspectives</a:t>
            </a:r>
          </a:p>
          <a:p>
            <a:pPr algn="ctr">
              <a:lnSpc>
                <a:spcPts val="4759"/>
              </a:lnSpc>
            </a:pPr>
            <a:endParaRPr lang="en-US" sz="3399">
              <a:solidFill>
                <a:srgbClr val="FFFFFF"/>
              </a:solidFill>
              <a:latin typeface="Canva Sans"/>
              <a:ea typeface="Canva Sans"/>
              <a:cs typeface="Canva Sans"/>
              <a:sym typeface="Canva Sans"/>
            </a:endParaRPr>
          </a:p>
        </p:txBody>
      </p:sp>
      <p:sp>
        <p:nvSpPr>
          <p:cNvPr id="4" name="TextBox 4"/>
          <p:cNvSpPr txBox="1"/>
          <p:nvPr/>
        </p:nvSpPr>
        <p:spPr>
          <a:xfrm>
            <a:off x="181566" y="62548"/>
            <a:ext cx="17615531" cy="3195319"/>
          </a:xfrm>
          <a:prstGeom prst="rect">
            <a:avLst/>
          </a:prstGeom>
        </p:spPr>
        <p:txBody>
          <a:bodyPr lIns="0" tIns="0" rIns="0" bIns="0" rtlCol="0" anchor="t">
            <a:spAutoFit/>
          </a:bodyPr>
          <a:lstStyle/>
          <a:p>
            <a:pPr algn="l">
              <a:lnSpc>
                <a:spcPts val="12880"/>
              </a:lnSpc>
            </a:pPr>
            <a:r>
              <a:rPr lang="en-US" sz="9200" b="1">
                <a:solidFill>
                  <a:srgbClr val="5271FF"/>
                </a:solidFill>
                <a:latin typeface="Canva Sans Bold"/>
                <a:ea typeface="Canva Sans Bold"/>
                <a:cs typeface="Canva Sans Bold"/>
                <a:sym typeface="Canva Sans Bold"/>
              </a:rPr>
              <a:t>BUILDING PUBLIC TRUST WITH SPECIFIC AUDIENCES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TextBox 2"/>
          <p:cNvSpPr txBox="1"/>
          <p:nvPr/>
        </p:nvSpPr>
        <p:spPr>
          <a:xfrm>
            <a:off x="708868" y="2422923"/>
            <a:ext cx="5347388" cy="7415812"/>
          </a:xfrm>
          <a:prstGeom prst="rect">
            <a:avLst/>
          </a:prstGeom>
        </p:spPr>
        <p:txBody>
          <a:bodyPr lIns="0" tIns="0" rIns="0" bIns="0" rtlCol="0" anchor="t">
            <a:spAutoFit/>
          </a:bodyPr>
          <a:lstStyle/>
          <a:p>
            <a:pPr algn="l">
              <a:lnSpc>
                <a:spcPts val="3904"/>
              </a:lnSpc>
            </a:pPr>
            <a:r>
              <a:rPr lang="en-US" sz="2788" b="1">
                <a:solidFill>
                  <a:srgbClr val="000000"/>
                </a:solidFill>
                <a:latin typeface="Canva Sans Bold"/>
                <a:ea typeface="Canva Sans Bold"/>
                <a:cs typeface="Canva Sans Bold"/>
                <a:sym typeface="Canva Sans Bold"/>
              </a:rPr>
              <a:t>Audience: </a:t>
            </a:r>
            <a:r>
              <a:rPr lang="en-US" sz="2788">
                <a:solidFill>
                  <a:srgbClr val="000000"/>
                </a:solidFill>
                <a:latin typeface="Canva Sans"/>
                <a:ea typeface="Canva Sans"/>
                <a:cs typeface="Canva Sans"/>
                <a:sym typeface="Canva Sans"/>
              </a:rPr>
              <a:t>healthcare leaders</a:t>
            </a:r>
          </a:p>
          <a:p>
            <a:pPr algn="l">
              <a:lnSpc>
                <a:spcPts val="3904"/>
              </a:lnSpc>
            </a:pPr>
            <a:endParaRPr lang="en-US" sz="2788">
              <a:solidFill>
                <a:srgbClr val="000000"/>
              </a:solidFill>
              <a:latin typeface="Canva Sans"/>
              <a:ea typeface="Canva Sans"/>
              <a:cs typeface="Canva Sans"/>
              <a:sym typeface="Canva Sans"/>
            </a:endParaRPr>
          </a:p>
          <a:p>
            <a:pPr algn="l">
              <a:lnSpc>
                <a:spcPts val="3904"/>
              </a:lnSpc>
            </a:pPr>
            <a:r>
              <a:rPr lang="en-US" sz="2788" b="1">
                <a:solidFill>
                  <a:srgbClr val="000000"/>
                </a:solidFill>
                <a:latin typeface="Canva Sans Bold"/>
                <a:ea typeface="Canva Sans Bold"/>
                <a:cs typeface="Canva Sans Bold"/>
                <a:sym typeface="Canva Sans Bold"/>
              </a:rPr>
              <a:t>Setting: </a:t>
            </a:r>
            <a:r>
              <a:rPr lang="en-US" sz="2788">
                <a:solidFill>
                  <a:srgbClr val="000000"/>
                </a:solidFill>
                <a:latin typeface="Canva Sans"/>
                <a:ea typeface="Canva Sans"/>
                <a:cs typeface="Canva Sans"/>
                <a:sym typeface="Canva Sans"/>
              </a:rPr>
              <a:t>3 sessions at museum, virtual/Zoom, and hospital</a:t>
            </a:r>
          </a:p>
          <a:p>
            <a:pPr algn="l">
              <a:lnSpc>
                <a:spcPts val="3904"/>
              </a:lnSpc>
            </a:pPr>
            <a:endParaRPr lang="en-US" sz="2788">
              <a:solidFill>
                <a:srgbClr val="000000"/>
              </a:solidFill>
              <a:latin typeface="Canva Sans"/>
              <a:ea typeface="Canva Sans"/>
              <a:cs typeface="Canva Sans"/>
              <a:sym typeface="Canva Sans"/>
            </a:endParaRPr>
          </a:p>
          <a:p>
            <a:pPr algn="l">
              <a:lnSpc>
                <a:spcPts val="3904"/>
              </a:lnSpc>
            </a:pPr>
            <a:r>
              <a:rPr lang="en-US" sz="2788" b="1">
                <a:solidFill>
                  <a:srgbClr val="000000"/>
                </a:solidFill>
                <a:latin typeface="Canva Sans Bold"/>
                <a:ea typeface="Canva Sans Bold"/>
                <a:cs typeface="Canva Sans Bold"/>
                <a:sym typeface="Canva Sans Bold"/>
              </a:rPr>
              <a:t>Objective: </a:t>
            </a:r>
            <a:r>
              <a:rPr lang="en-US" sz="2788">
                <a:solidFill>
                  <a:srgbClr val="000000"/>
                </a:solidFill>
                <a:latin typeface="Canva Sans"/>
                <a:ea typeface="Canva Sans"/>
                <a:cs typeface="Canva Sans"/>
                <a:sym typeface="Canva Sans"/>
              </a:rPr>
              <a:t>to ward against burnout by developing cultural humility through the arts </a:t>
            </a:r>
          </a:p>
          <a:p>
            <a:pPr algn="l">
              <a:lnSpc>
                <a:spcPts val="3904"/>
              </a:lnSpc>
            </a:pPr>
            <a:endParaRPr lang="en-US" sz="2788">
              <a:solidFill>
                <a:srgbClr val="000000"/>
              </a:solidFill>
              <a:latin typeface="Canva Sans"/>
              <a:ea typeface="Canva Sans"/>
              <a:cs typeface="Canva Sans"/>
              <a:sym typeface="Canva Sans"/>
            </a:endParaRPr>
          </a:p>
          <a:p>
            <a:pPr algn="l">
              <a:lnSpc>
                <a:spcPts val="3904"/>
              </a:lnSpc>
            </a:pPr>
            <a:r>
              <a:rPr lang="en-US" sz="2788" b="1">
                <a:solidFill>
                  <a:srgbClr val="000000"/>
                </a:solidFill>
                <a:latin typeface="Canva Sans Bold"/>
                <a:ea typeface="Canva Sans Bold"/>
                <a:cs typeface="Canva Sans Bold"/>
                <a:sym typeface="Canva Sans Bold"/>
              </a:rPr>
              <a:t>Activities:</a:t>
            </a:r>
          </a:p>
          <a:p>
            <a:pPr marL="602123" lvl="1" indent="-301061" algn="l">
              <a:lnSpc>
                <a:spcPts val="3904"/>
              </a:lnSpc>
              <a:buFont typeface="Arial"/>
              <a:buChar char="•"/>
            </a:pPr>
            <a:r>
              <a:rPr lang="en-US" sz="2788">
                <a:solidFill>
                  <a:srgbClr val="000000"/>
                </a:solidFill>
                <a:latin typeface="Canva Sans"/>
                <a:ea typeface="Canva Sans"/>
                <a:cs typeface="Canva Sans"/>
                <a:sym typeface="Canva Sans"/>
              </a:rPr>
              <a:t>Visual Thinking Strategies</a:t>
            </a:r>
          </a:p>
          <a:p>
            <a:pPr marL="602123" lvl="1" indent="-301061" algn="l">
              <a:lnSpc>
                <a:spcPts val="3904"/>
              </a:lnSpc>
              <a:buFont typeface="Arial"/>
              <a:buChar char="•"/>
            </a:pPr>
            <a:r>
              <a:rPr lang="en-US" sz="2788">
                <a:solidFill>
                  <a:srgbClr val="000000"/>
                </a:solidFill>
                <a:latin typeface="Canva Sans"/>
                <a:ea typeface="Canva Sans"/>
                <a:cs typeface="Canva Sans"/>
                <a:sym typeface="Canva Sans"/>
              </a:rPr>
              <a:t>Multiple Interpretations</a:t>
            </a:r>
          </a:p>
          <a:p>
            <a:pPr marL="602123" lvl="1" indent="-301061" algn="l">
              <a:lnSpc>
                <a:spcPts val="3904"/>
              </a:lnSpc>
              <a:buFont typeface="Arial"/>
              <a:buChar char="•"/>
            </a:pPr>
            <a:r>
              <a:rPr lang="en-US" sz="2788">
                <a:solidFill>
                  <a:srgbClr val="000000"/>
                </a:solidFill>
                <a:latin typeface="Canva Sans"/>
                <a:ea typeface="Canva Sans"/>
                <a:cs typeface="Canva Sans"/>
                <a:sym typeface="Canva Sans"/>
              </a:rPr>
              <a:t>Personal Responses Tour</a:t>
            </a:r>
          </a:p>
          <a:p>
            <a:pPr marL="602123" lvl="1" indent="-301061" algn="l">
              <a:lnSpc>
                <a:spcPts val="3904"/>
              </a:lnSpc>
              <a:buFont typeface="Arial"/>
              <a:buChar char="•"/>
            </a:pPr>
            <a:r>
              <a:rPr lang="en-US" sz="2788">
                <a:solidFill>
                  <a:srgbClr val="000000"/>
                </a:solidFill>
                <a:latin typeface="Canva Sans"/>
                <a:ea typeface="Canva Sans"/>
                <a:cs typeface="Canva Sans"/>
                <a:sym typeface="Canva Sans"/>
              </a:rPr>
              <a:t>Mindful Looking</a:t>
            </a:r>
          </a:p>
          <a:p>
            <a:pPr marL="602123" lvl="1" indent="-301061" algn="l">
              <a:lnSpc>
                <a:spcPts val="3904"/>
              </a:lnSpc>
              <a:buFont typeface="Arial"/>
              <a:buChar char="•"/>
            </a:pPr>
            <a:r>
              <a:rPr lang="en-US" sz="2788">
                <a:solidFill>
                  <a:srgbClr val="000000"/>
                </a:solidFill>
                <a:latin typeface="Canva Sans"/>
                <a:ea typeface="Canva Sans"/>
                <a:cs typeface="Canva Sans"/>
                <a:sym typeface="Canva Sans"/>
              </a:rPr>
              <a:t>Narrative Medicine</a:t>
            </a:r>
          </a:p>
        </p:txBody>
      </p:sp>
      <p:sp>
        <p:nvSpPr>
          <p:cNvPr id="3" name="Freeform 3"/>
          <p:cNvSpPr/>
          <p:nvPr/>
        </p:nvSpPr>
        <p:spPr>
          <a:xfrm>
            <a:off x="7139626" y="3556159"/>
            <a:ext cx="11111203" cy="6250052"/>
          </a:xfrm>
          <a:custGeom>
            <a:avLst/>
            <a:gdLst/>
            <a:ahLst/>
            <a:cxnLst/>
            <a:rect l="l" t="t" r="r" b="b"/>
            <a:pathLst>
              <a:path w="11111203" h="6250052">
                <a:moveTo>
                  <a:pt x="0" y="0"/>
                </a:moveTo>
                <a:lnTo>
                  <a:pt x="11111203" y="0"/>
                </a:lnTo>
                <a:lnTo>
                  <a:pt x="11111203" y="6250052"/>
                </a:lnTo>
                <a:lnTo>
                  <a:pt x="0" y="6250052"/>
                </a:lnTo>
                <a:lnTo>
                  <a:pt x="0" y="0"/>
                </a:lnTo>
                <a:close/>
              </a:path>
            </a:pathLst>
          </a:custGeom>
          <a:blipFill>
            <a:blip r:embed="rId2"/>
            <a:stretch>
              <a:fillRect/>
            </a:stretch>
          </a:blipFill>
        </p:spPr>
        <p:txBody>
          <a:bodyPr/>
          <a:lstStyle/>
          <a:p>
            <a:endParaRPr lang="en-US" dirty="0"/>
          </a:p>
        </p:txBody>
      </p:sp>
      <p:sp>
        <p:nvSpPr>
          <p:cNvPr id="4" name="TextBox 4"/>
          <p:cNvSpPr txBox="1"/>
          <p:nvPr/>
        </p:nvSpPr>
        <p:spPr>
          <a:xfrm>
            <a:off x="481706" y="159703"/>
            <a:ext cx="16960900" cy="1566544"/>
          </a:xfrm>
          <a:prstGeom prst="rect">
            <a:avLst/>
          </a:prstGeom>
        </p:spPr>
        <p:txBody>
          <a:bodyPr lIns="0" tIns="0" rIns="0" bIns="0" rtlCol="0" anchor="t">
            <a:spAutoFit/>
          </a:bodyPr>
          <a:lstStyle/>
          <a:p>
            <a:pPr algn="ctr">
              <a:lnSpc>
                <a:spcPts val="12880"/>
              </a:lnSpc>
            </a:pPr>
            <a:r>
              <a:rPr lang="en-US" sz="8800" b="1" dirty="0">
                <a:solidFill>
                  <a:srgbClr val="FFFFFF"/>
                </a:solidFill>
                <a:latin typeface="Canva Sans Bold"/>
                <a:ea typeface="Canva Sans Bold"/>
                <a:cs typeface="Canva Sans Bold"/>
                <a:sym typeface="Canva Sans Bold"/>
              </a:rPr>
              <a:t>Case Study: Artful Leadership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433730" y="584606"/>
            <a:ext cx="14971131" cy="8421261"/>
          </a:xfrm>
          <a:custGeom>
            <a:avLst/>
            <a:gdLst/>
            <a:ahLst/>
            <a:cxnLst/>
            <a:rect l="l" t="t" r="r" b="b"/>
            <a:pathLst>
              <a:path w="14971131" h="8421261">
                <a:moveTo>
                  <a:pt x="0" y="0"/>
                </a:moveTo>
                <a:lnTo>
                  <a:pt x="14971130" y="0"/>
                </a:lnTo>
                <a:lnTo>
                  <a:pt x="14971130" y="8421260"/>
                </a:lnTo>
                <a:lnTo>
                  <a:pt x="0" y="8421260"/>
                </a:lnTo>
                <a:lnTo>
                  <a:pt x="0" y="0"/>
                </a:lnTo>
                <a:close/>
              </a:path>
            </a:pathLst>
          </a:custGeom>
          <a:blipFill>
            <a:blip r:embed="rId2"/>
            <a:stretch>
              <a:fillRect/>
            </a:stretch>
          </a:blipFill>
        </p:spPr>
      </p:sp>
      <p:sp>
        <p:nvSpPr>
          <p:cNvPr id="3" name="TextBox 3"/>
          <p:cNvSpPr txBox="1"/>
          <p:nvPr/>
        </p:nvSpPr>
        <p:spPr>
          <a:xfrm>
            <a:off x="444262" y="9163050"/>
            <a:ext cx="4559498" cy="887095"/>
          </a:xfrm>
          <a:prstGeom prst="rect">
            <a:avLst/>
          </a:prstGeom>
        </p:spPr>
        <p:txBody>
          <a:bodyPr lIns="0" tIns="0" rIns="0" bIns="0" rtlCol="0" anchor="t">
            <a:spAutoFit/>
          </a:bodyPr>
          <a:lstStyle/>
          <a:p>
            <a:pPr algn="ctr">
              <a:lnSpc>
                <a:spcPts val="7279"/>
              </a:lnSpc>
            </a:pPr>
            <a:r>
              <a:rPr lang="en-US" sz="5199" b="1">
                <a:solidFill>
                  <a:srgbClr val="FFFFFF"/>
                </a:solidFill>
                <a:latin typeface="Canva Sans Bold"/>
                <a:ea typeface="Canva Sans Bold"/>
                <a:cs typeface="Canva Sans Bold"/>
                <a:sym typeface="Canva Sans Bold"/>
              </a:rPr>
              <a:t>Session 1: VTS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9353769" y="3563218"/>
            <a:ext cx="8934231" cy="5952432"/>
          </a:xfrm>
          <a:custGeom>
            <a:avLst/>
            <a:gdLst/>
            <a:ahLst/>
            <a:cxnLst/>
            <a:rect l="l" t="t" r="r" b="b"/>
            <a:pathLst>
              <a:path w="8934231" h="5952432">
                <a:moveTo>
                  <a:pt x="0" y="0"/>
                </a:moveTo>
                <a:lnTo>
                  <a:pt x="8934231" y="0"/>
                </a:lnTo>
                <a:lnTo>
                  <a:pt x="8934231" y="5952431"/>
                </a:lnTo>
                <a:lnTo>
                  <a:pt x="0" y="5952431"/>
                </a:lnTo>
                <a:lnTo>
                  <a:pt x="0" y="0"/>
                </a:lnTo>
                <a:close/>
              </a:path>
            </a:pathLst>
          </a:custGeom>
          <a:blipFill>
            <a:blip r:embed="rId2"/>
            <a:stretch>
              <a:fillRect/>
            </a:stretch>
          </a:blipFill>
        </p:spPr>
      </p:sp>
      <p:sp>
        <p:nvSpPr>
          <p:cNvPr id="3" name="Freeform 3"/>
          <p:cNvSpPr/>
          <p:nvPr/>
        </p:nvSpPr>
        <p:spPr>
          <a:xfrm>
            <a:off x="308816" y="3598270"/>
            <a:ext cx="8959228" cy="5969086"/>
          </a:xfrm>
          <a:custGeom>
            <a:avLst/>
            <a:gdLst/>
            <a:ahLst/>
            <a:cxnLst/>
            <a:rect l="l" t="t" r="r" b="b"/>
            <a:pathLst>
              <a:path w="8959228" h="5969086">
                <a:moveTo>
                  <a:pt x="0" y="0"/>
                </a:moveTo>
                <a:lnTo>
                  <a:pt x="8959228" y="0"/>
                </a:lnTo>
                <a:lnTo>
                  <a:pt x="8959228" y="5969085"/>
                </a:lnTo>
                <a:lnTo>
                  <a:pt x="0" y="5969085"/>
                </a:lnTo>
                <a:lnTo>
                  <a:pt x="0" y="0"/>
                </a:lnTo>
                <a:close/>
              </a:path>
            </a:pathLst>
          </a:custGeom>
          <a:blipFill>
            <a:blip r:embed="rId3"/>
            <a:stretch>
              <a:fillRect/>
            </a:stretch>
          </a:blipFill>
        </p:spPr>
        <p:txBody>
          <a:bodyPr/>
          <a:lstStyle/>
          <a:p>
            <a:endParaRPr lang="en-US" dirty="0"/>
          </a:p>
        </p:txBody>
      </p:sp>
      <p:sp>
        <p:nvSpPr>
          <p:cNvPr id="4" name="TextBox 4"/>
          <p:cNvSpPr txBox="1"/>
          <p:nvPr/>
        </p:nvSpPr>
        <p:spPr>
          <a:xfrm>
            <a:off x="381000" y="419100"/>
            <a:ext cx="13531521" cy="2403474"/>
          </a:xfrm>
          <a:prstGeom prst="rect">
            <a:avLst/>
          </a:prstGeom>
        </p:spPr>
        <p:txBody>
          <a:bodyPr lIns="0" tIns="0" rIns="0" bIns="0" rtlCol="0" anchor="t">
            <a:spAutoFit/>
          </a:bodyPr>
          <a:lstStyle/>
          <a:p>
            <a:pPr algn="l">
              <a:lnSpc>
                <a:spcPts val="8299"/>
              </a:lnSpc>
            </a:pPr>
            <a:r>
              <a:rPr lang="en-US" sz="9999" dirty="0">
                <a:solidFill>
                  <a:srgbClr val="5271FF"/>
                </a:solidFill>
                <a:latin typeface="Impact"/>
                <a:ea typeface="Impact"/>
                <a:cs typeface="Impact"/>
                <a:sym typeface="Impact"/>
              </a:rPr>
              <a:t>ACTIVITY-BASED TEACHING </a:t>
            </a:r>
          </a:p>
          <a:p>
            <a:pPr marL="0" lvl="0" indent="0" algn="l">
              <a:lnSpc>
                <a:spcPts val="8299"/>
              </a:lnSpc>
            </a:pPr>
            <a:r>
              <a:rPr lang="en-US" sz="9999" dirty="0">
                <a:solidFill>
                  <a:srgbClr val="5271FF"/>
                </a:solidFill>
                <a:latin typeface="Impact"/>
                <a:ea typeface="Impact"/>
                <a:cs typeface="Impact"/>
                <a:sym typeface="Impact"/>
              </a:rPr>
              <a:t>IN THE ART MUSEUM | GETTY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0614540" y="635279"/>
            <a:ext cx="5132774" cy="7762230"/>
          </a:xfrm>
          <a:custGeom>
            <a:avLst/>
            <a:gdLst/>
            <a:ahLst/>
            <a:cxnLst/>
            <a:rect l="l" t="t" r="r" b="b"/>
            <a:pathLst>
              <a:path w="5132774" h="7762230">
                <a:moveTo>
                  <a:pt x="0" y="0"/>
                </a:moveTo>
                <a:lnTo>
                  <a:pt x="5132775" y="0"/>
                </a:lnTo>
                <a:lnTo>
                  <a:pt x="5132775" y="7762229"/>
                </a:lnTo>
                <a:lnTo>
                  <a:pt x="0" y="7762229"/>
                </a:lnTo>
                <a:lnTo>
                  <a:pt x="0" y="0"/>
                </a:lnTo>
                <a:close/>
              </a:path>
            </a:pathLst>
          </a:custGeom>
          <a:blipFill>
            <a:blip r:embed="rId2"/>
            <a:stretch>
              <a:fillRect/>
            </a:stretch>
          </a:blipFill>
        </p:spPr>
      </p:sp>
      <p:sp>
        <p:nvSpPr>
          <p:cNvPr id="3" name="Freeform 3"/>
          <p:cNvSpPr/>
          <p:nvPr/>
        </p:nvSpPr>
        <p:spPr>
          <a:xfrm>
            <a:off x="2518851" y="635279"/>
            <a:ext cx="5866990" cy="7822653"/>
          </a:xfrm>
          <a:custGeom>
            <a:avLst/>
            <a:gdLst/>
            <a:ahLst/>
            <a:cxnLst/>
            <a:rect l="l" t="t" r="r" b="b"/>
            <a:pathLst>
              <a:path w="5866990" h="7822653">
                <a:moveTo>
                  <a:pt x="0" y="0"/>
                </a:moveTo>
                <a:lnTo>
                  <a:pt x="5866990" y="0"/>
                </a:lnTo>
                <a:lnTo>
                  <a:pt x="5866990" y="7822653"/>
                </a:lnTo>
                <a:lnTo>
                  <a:pt x="0" y="7822653"/>
                </a:lnTo>
                <a:lnTo>
                  <a:pt x="0" y="0"/>
                </a:lnTo>
                <a:close/>
              </a:path>
            </a:pathLst>
          </a:custGeom>
          <a:blipFill>
            <a:blip r:embed="rId3"/>
            <a:stretch>
              <a:fillRect/>
            </a:stretch>
          </a:blipFill>
        </p:spPr>
      </p:sp>
      <p:sp>
        <p:nvSpPr>
          <p:cNvPr id="4" name="TextBox 4"/>
          <p:cNvSpPr txBox="1"/>
          <p:nvPr/>
        </p:nvSpPr>
        <p:spPr>
          <a:xfrm>
            <a:off x="679764" y="8906493"/>
            <a:ext cx="14505733" cy="887095"/>
          </a:xfrm>
          <a:prstGeom prst="rect">
            <a:avLst/>
          </a:prstGeom>
        </p:spPr>
        <p:txBody>
          <a:bodyPr lIns="0" tIns="0" rIns="0" bIns="0" rtlCol="0" anchor="t">
            <a:spAutoFit/>
          </a:bodyPr>
          <a:lstStyle/>
          <a:p>
            <a:pPr algn="l">
              <a:lnSpc>
                <a:spcPts val="7279"/>
              </a:lnSpc>
            </a:pPr>
            <a:r>
              <a:rPr lang="en-US" sz="5199" b="1">
                <a:solidFill>
                  <a:srgbClr val="FFFFFF"/>
                </a:solidFill>
                <a:latin typeface="Canva Sans Bold"/>
                <a:ea typeface="Canva Sans Bold"/>
                <a:cs typeface="Canva Sans Bold"/>
                <a:sym typeface="Canva Sans Bold"/>
              </a:rPr>
              <a:t>Session 1: Multiple Interpretations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Freeform 2"/>
          <p:cNvSpPr/>
          <p:nvPr/>
        </p:nvSpPr>
        <p:spPr>
          <a:xfrm>
            <a:off x="107065" y="107391"/>
            <a:ext cx="8269472" cy="10072217"/>
          </a:xfrm>
          <a:custGeom>
            <a:avLst/>
            <a:gdLst/>
            <a:ahLst/>
            <a:cxnLst/>
            <a:rect l="l" t="t" r="r" b="b"/>
            <a:pathLst>
              <a:path w="8269472" h="10072217">
                <a:moveTo>
                  <a:pt x="0" y="0"/>
                </a:moveTo>
                <a:lnTo>
                  <a:pt x="8269472" y="0"/>
                </a:lnTo>
                <a:lnTo>
                  <a:pt x="8269472" y="10072218"/>
                </a:lnTo>
                <a:lnTo>
                  <a:pt x="0" y="10072218"/>
                </a:lnTo>
                <a:lnTo>
                  <a:pt x="0" y="0"/>
                </a:lnTo>
                <a:close/>
              </a:path>
            </a:pathLst>
          </a:custGeom>
          <a:blipFill>
            <a:blip r:embed="rId2"/>
            <a:stretch>
              <a:fillRect/>
            </a:stretch>
          </a:blipFill>
        </p:spPr>
      </p:sp>
      <p:sp>
        <p:nvSpPr>
          <p:cNvPr id="3" name="TextBox 3"/>
          <p:cNvSpPr txBox="1"/>
          <p:nvPr/>
        </p:nvSpPr>
        <p:spPr>
          <a:xfrm>
            <a:off x="8482753" y="-35484"/>
            <a:ext cx="9631557" cy="2767262"/>
          </a:xfrm>
          <a:prstGeom prst="rect">
            <a:avLst/>
          </a:prstGeom>
        </p:spPr>
        <p:txBody>
          <a:bodyPr lIns="0" tIns="0" rIns="0" bIns="0" rtlCol="0" anchor="t">
            <a:spAutoFit/>
          </a:bodyPr>
          <a:lstStyle/>
          <a:p>
            <a:pPr algn="l">
              <a:lnSpc>
                <a:spcPts val="11178"/>
              </a:lnSpc>
            </a:pPr>
            <a:r>
              <a:rPr lang="en-US" sz="7984" b="1">
                <a:solidFill>
                  <a:srgbClr val="FFFFFF"/>
                </a:solidFill>
                <a:latin typeface="Canva Sans Bold"/>
                <a:ea typeface="Canva Sans Bold"/>
                <a:cs typeface="Canva Sans Bold"/>
                <a:sym typeface="Canva Sans Bold"/>
              </a:rPr>
              <a:t>MULTIPLE INTERPRETATIONS</a:t>
            </a:r>
          </a:p>
        </p:txBody>
      </p:sp>
      <p:sp>
        <p:nvSpPr>
          <p:cNvPr id="4" name="TextBox 4"/>
          <p:cNvSpPr txBox="1"/>
          <p:nvPr/>
        </p:nvSpPr>
        <p:spPr>
          <a:xfrm>
            <a:off x="8593083" y="3490652"/>
            <a:ext cx="9198572" cy="4780915"/>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Choose an interpretation.</a:t>
            </a:r>
          </a:p>
          <a:p>
            <a:pPr algn="ctr">
              <a:lnSpc>
                <a:spcPts val="4759"/>
              </a:lnSpc>
            </a:pPr>
            <a:endParaRPr lang="en-US" sz="3399">
              <a:solidFill>
                <a:srgbClr val="000000"/>
              </a:solidFill>
              <a:latin typeface="Canva Sans"/>
              <a:ea typeface="Canva Sans"/>
              <a:cs typeface="Canva Sans"/>
              <a:sym typeface="Canva Sans"/>
            </a:endParaRPr>
          </a:p>
          <a:p>
            <a:pPr algn="ctr">
              <a:lnSpc>
                <a:spcPts val="4759"/>
              </a:lnSpc>
            </a:pPr>
            <a:r>
              <a:rPr lang="en-US" sz="3399">
                <a:solidFill>
                  <a:srgbClr val="000000"/>
                </a:solidFill>
                <a:latin typeface="Canva Sans"/>
                <a:ea typeface="Canva Sans"/>
                <a:cs typeface="Canva Sans"/>
                <a:sym typeface="Canva Sans"/>
              </a:rPr>
              <a:t>Find 3 pieces of visual evidence to support your interpretation.</a:t>
            </a:r>
          </a:p>
          <a:p>
            <a:pPr algn="ctr">
              <a:lnSpc>
                <a:spcPts val="4759"/>
              </a:lnSpc>
            </a:pPr>
            <a:endParaRPr lang="en-US" sz="3399">
              <a:solidFill>
                <a:srgbClr val="000000"/>
              </a:solidFill>
              <a:latin typeface="Canva Sans"/>
              <a:ea typeface="Canva Sans"/>
              <a:cs typeface="Canva Sans"/>
              <a:sym typeface="Canva Sans"/>
            </a:endParaRPr>
          </a:p>
          <a:p>
            <a:pPr algn="ctr">
              <a:lnSpc>
                <a:spcPts val="4759"/>
              </a:lnSpc>
            </a:pPr>
            <a:r>
              <a:rPr lang="en-US" sz="3399">
                <a:solidFill>
                  <a:srgbClr val="000000"/>
                </a:solidFill>
                <a:latin typeface="Canva Sans"/>
                <a:ea typeface="Canva Sans"/>
                <a:cs typeface="Canva Sans"/>
                <a:sym typeface="Canva Sans"/>
              </a:rPr>
              <a:t>Turn and talk!</a:t>
            </a:r>
          </a:p>
          <a:p>
            <a:pPr algn="ctr">
              <a:lnSpc>
                <a:spcPts val="4759"/>
              </a:lnSpc>
            </a:pPr>
            <a:endParaRPr lang="en-US" sz="3399">
              <a:solidFill>
                <a:srgbClr val="000000"/>
              </a:solidFill>
              <a:latin typeface="Canva Sans"/>
              <a:ea typeface="Canva Sans"/>
              <a:cs typeface="Canva Sans"/>
              <a:sym typeface="Canva Sans"/>
            </a:endParaRPr>
          </a:p>
          <a:p>
            <a:pPr algn="ctr">
              <a:lnSpc>
                <a:spcPts val="4759"/>
              </a:lnSpc>
            </a:pPr>
            <a:r>
              <a:rPr lang="en-US" sz="3399">
                <a:solidFill>
                  <a:srgbClr val="000000"/>
                </a:solidFill>
                <a:latin typeface="Canva Sans"/>
                <a:ea typeface="Canva Sans"/>
                <a:cs typeface="Canva Sans"/>
                <a:sym typeface="Canva Sans"/>
              </a:rPr>
              <a:t>Debrief.</a:t>
            </a:r>
          </a:p>
        </p:txBody>
      </p:sp>
      <p:sp>
        <p:nvSpPr>
          <p:cNvPr id="5" name="TextBox 5"/>
          <p:cNvSpPr txBox="1"/>
          <p:nvPr/>
        </p:nvSpPr>
        <p:spPr>
          <a:xfrm>
            <a:off x="8482753" y="9722505"/>
            <a:ext cx="5945787" cy="457104"/>
          </a:xfrm>
          <a:prstGeom prst="rect">
            <a:avLst/>
          </a:prstGeom>
        </p:spPr>
        <p:txBody>
          <a:bodyPr lIns="0" tIns="0" rIns="0" bIns="0" rtlCol="0" anchor="t">
            <a:spAutoFit/>
          </a:bodyPr>
          <a:lstStyle/>
          <a:p>
            <a:pPr algn="ctr">
              <a:lnSpc>
                <a:spcPts val="1802"/>
              </a:lnSpc>
            </a:pPr>
            <a:r>
              <a:rPr lang="en-US" sz="1287">
                <a:solidFill>
                  <a:srgbClr val="000000"/>
                </a:solidFill>
                <a:latin typeface="Canva Sans"/>
                <a:ea typeface="Canva Sans"/>
                <a:cs typeface="Canva Sans"/>
                <a:sym typeface="Canva Sans"/>
              </a:rPr>
              <a:t>Giovani Antonio Fasolo (Italian, 1530-1572), </a:t>
            </a:r>
            <a:r>
              <a:rPr lang="en-US" sz="1287" i="1">
                <a:solidFill>
                  <a:srgbClr val="000000"/>
                </a:solidFill>
                <a:latin typeface="Canva Sans Italics"/>
                <a:ea typeface="Canva Sans Italics"/>
                <a:cs typeface="Canva Sans Italics"/>
                <a:sym typeface="Canva Sans Italics"/>
              </a:rPr>
              <a:t>Family Group</a:t>
            </a:r>
            <a:r>
              <a:rPr lang="en-US" sz="1287">
                <a:solidFill>
                  <a:srgbClr val="000000"/>
                </a:solidFill>
                <a:latin typeface="Canva Sans"/>
                <a:ea typeface="Canva Sans"/>
                <a:cs typeface="Canva Sans"/>
                <a:sym typeface="Canva Sans"/>
              </a:rPr>
              <a:t>, c.1565, oil on canvas. 102  ⅝ x 88 ¼ x 3 15/16 in. Bequest of John Ringling, 1936. SN83.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TextBox 2"/>
          <p:cNvSpPr txBox="1"/>
          <p:nvPr/>
        </p:nvSpPr>
        <p:spPr>
          <a:xfrm>
            <a:off x="8538244" y="350203"/>
            <a:ext cx="9385713" cy="9529444"/>
          </a:xfrm>
          <a:prstGeom prst="rect">
            <a:avLst/>
          </a:prstGeom>
        </p:spPr>
        <p:txBody>
          <a:bodyPr lIns="0" tIns="0" rIns="0" bIns="0" rtlCol="0" anchor="t">
            <a:spAutoFit/>
          </a:bodyPr>
          <a:lstStyle/>
          <a:p>
            <a:pPr algn="l">
              <a:lnSpc>
                <a:spcPts val="4480"/>
              </a:lnSpc>
            </a:pPr>
            <a:r>
              <a:rPr lang="en-US" sz="3200" b="1">
                <a:solidFill>
                  <a:srgbClr val="FFFFFF"/>
                </a:solidFill>
                <a:latin typeface="Canva Sans Bold"/>
                <a:ea typeface="Canva Sans Bold"/>
                <a:cs typeface="Canva Sans Bold"/>
                <a:sym typeface="Canva Sans Bold"/>
              </a:rPr>
              <a:t>INTERPRETATION 1: </a:t>
            </a:r>
            <a:r>
              <a:rPr lang="en-US" sz="3200" b="1">
                <a:solidFill>
                  <a:srgbClr val="000000"/>
                </a:solidFill>
                <a:latin typeface="Canva Sans Bold"/>
                <a:ea typeface="Canva Sans Bold"/>
                <a:cs typeface="Canva Sans Bold"/>
                <a:sym typeface="Canva Sans Bold"/>
              </a:rPr>
              <a:t>The father is controlling and conniving. He wants to marry off his daughter to a wealthy man and have his son take over the family business. He commissioned this portrait to show off his status and promote his interests.</a:t>
            </a:r>
          </a:p>
          <a:p>
            <a:pPr algn="l">
              <a:lnSpc>
                <a:spcPts val="4480"/>
              </a:lnSpc>
            </a:pPr>
            <a:endParaRPr lang="en-US" sz="3200" b="1">
              <a:solidFill>
                <a:srgbClr val="000000"/>
              </a:solidFill>
              <a:latin typeface="Canva Sans Bold"/>
              <a:ea typeface="Canva Sans Bold"/>
              <a:cs typeface="Canva Sans Bold"/>
              <a:sym typeface="Canva Sans Bold"/>
            </a:endParaRPr>
          </a:p>
          <a:p>
            <a:pPr algn="l">
              <a:lnSpc>
                <a:spcPts val="4480"/>
              </a:lnSpc>
            </a:pPr>
            <a:r>
              <a:rPr lang="en-US" sz="3200" b="1">
                <a:solidFill>
                  <a:srgbClr val="FFFFFF"/>
                </a:solidFill>
                <a:latin typeface="Canva Sans Bold"/>
                <a:ea typeface="Canva Sans Bold"/>
                <a:cs typeface="Canva Sans Bold"/>
                <a:sym typeface="Canva Sans Bold"/>
              </a:rPr>
              <a:t>INTERPRETATION 2:</a:t>
            </a:r>
            <a:r>
              <a:rPr lang="en-US" sz="3200" b="1">
                <a:solidFill>
                  <a:srgbClr val="000000"/>
                </a:solidFill>
                <a:latin typeface="Canva Sans Bold"/>
                <a:ea typeface="Canva Sans Bold"/>
                <a:cs typeface="Canva Sans Bold"/>
                <a:sym typeface="Canva Sans Bold"/>
              </a:rPr>
              <a:t> The father is loving and protective and cares deeply about the welfare of his children. He commissioned this portrait to demonstrate how much they’ve grown up.</a:t>
            </a:r>
          </a:p>
          <a:p>
            <a:pPr algn="l">
              <a:lnSpc>
                <a:spcPts val="4480"/>
              </a:lnSpc>
            </a:pPr>
            <a:endParaRPr lang="en-US" sz="3200" b="1">
              <a:solidFill>
                <a:srgbClr val="000000"/>
              </a:solidFill>
              <a:latin typeface="Canva Sans Bold"/>
              <a:ea typeface="Canva Sans Bold"/>
              <a:cs typeface="Canva Sans Bold"/>
              <a:sym typeface="Canva Sans Bold"/>
            </a:endParaRPr>
          </a:p>
          <a:p>
            <a:pPr algn="l">
              <a:lnSpc>
                <a:spcPts val="4480"/>
              </a:lnSpc>
            </a:pPr>
            <a:r>
              <a:rPr lang="en-US" sz="3200" b="1">
                <a:solidFill>
                  <a:srgbClr val="FFFFFF"/>
                </a:solidFill>
                <a:latin typeface="Canva Sans Bold"/>
                <a:ea typeface="Canva Sans Bold"/>
                <a:cs typeface="Canva Sans Bold"/>
                <a:sym typeface="Canva Sans Bold"/>
              </a:rPr>
              <a:t>INTERPRETATION 3:</a:t>
            </a:r>
            <a:r>
              <a:rPr lang="en-US" sz="3200" b="1">
                <a:solidFill>
                  <a:srgbClr val="000000"/>
                </a:solidFill>
                <a:latin typeface="Canva Sans Bold"/>
                <a:ea typeface="Canva Sans Bold"/>
                <a:cs typeface="Canva Sans Bold"/>
                <a:sym typeface="Canva Sans Bold"/>
              </a:rPr>
              <a:t> The father is sad and lonely. He misses his deceased wife and is too depressed to deal with his three children. He commissioned this portait to draw attention to the absence of his wife.</a:t>
            </a:r>
          </a:p>
        </p:txBody>
      </p:sp>
      <p:sp>
        <p:nvSpPr>
          <p:cNvPr id="3" name="Freeform 3"/>
          <p:cNvSpPr/>
          <p:nvPr/>
        </p:nvSpPr>
        <p:spPr>
          <a:xfrm>
            <a:off x="107065" y="107391"/>
            <a:ext cx="8269472" cy="10072217"/>
          </a:xfrm>
          <a:custGeom>
            <a:avLst/>
            <a:gdLst/>
            <a:ahLst/>
            <a:cxnLst/>
            <a:rect l="l" t="t" r="r" b="b"/>
            <a:pathLst>
              <a:path w="8269472" h="10072217">
                <a:moveTo>
                  <a:pt x="0" y="0"/>
                </a:moveTo>
                <a:lnTo>
                  <a:pt x="8269472" y="0"/>
                </a:lnTo>
                <a:lnTo>
                  <a:pt x="8269472" y="10072218"/>
                </a:lnTo>
                <a:lnTo>
                  <a:pt x="0" y="10072218"/>
                </a:lnTo>
                <a:lnTo>
                  <a:pt x="0" y="0"/>
                </a:lnTo>
                <a:close/>
              </a:path>
            </a:pathLst>
          </a:custGeom>
          <a:blipFill>
            <a:blip r:embed="rId2"/>
            <a:stretch>
              <a:fillRect/>
            </a:stretch>
          </a:blipFill>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432660" y="450868"/>
            <a:ext cx="11219617" cy="8611056"/>
          </a:xfrm>
          <a:custGeom>
            <a:avLst/>
            <a:gdLst/>
            <a:ahLst/>
            <a:cxnLst/>
            <a:rect l="l" t="t" r="r" b="b"/>
            <a:pathLst>
              <a:path w="11219617" h="8611056">
                <a:moveTo>
                  <a:pt x="0" y="0"/>
                </a:moveTo>
                <a:lnTo>
                  <a:pt x="11219618" y="0"/>
                </a:lnTo>
                <a:lnTo>
                  <a:pt x="11219618" y="8611056"/>
                </a:lnTo>
                <a:lnTo>
                  <a:pt x="0" y="8611056"/>
                </a:lnTo>
                <a:lnTo>
                  <a:pt x="0" y="0"/>
                </a:lnTo>
                <a:close/>
              </a:path>
            </a:pathLst>
          </a:custGeom>
          <a:blipFill>
            <a:blip r:embed="rId2"/>
            <a:stretch>
              <a:fillRect/>
            </a:stretch>
          </a:blipFill>
        </p:spPr>
      </p:sp>
      <p:sp>
        <p:nvSpPr>
          <p:cNvPr id="3" name="TextBox 3"/>
          <p:cNvSpPr txBox="1"/>
          <p:nvPr/>
        </p:nvSpPr>
        <p:spPr>
          <a:xfrm>
            <a:off x="342491" y="9163050"/>
            <a:ext cx="11953429" cy="887095"/>
          </a:xfrm>
          <a:prstGeom prst="rect">
            <a:avLst/>
          </a:prstGeom>
        </p:spPr>
        <p:txBody>
          <a:bodyPr lIns="0" tIns="0" rIns="0" bIns="0" rtlCol="0" anchor="t">
            <a:spAutoFit/>
          </a:bodyPr>
          <a:lstStyle/>
          <a:p>
            <a:pPr algn="ctr">
              <a:lnSpc>
                <a:spcPts val="7279"/>
              </a:lnSpc>
            </a:pPr>
            <a:r>
              <a:rPr lang="en-US" sz="5199" b="1">
                <a:solidFill>
                  <a:srgbClr val="FFFFFF"/>
                </a:solidFill>
                <a:latin typeface="Canva Sans Bold"/>
                <a:ea typeface="Canva Sans Bold"/>
                <a:cs typeface="Canva Sans Bold"/>
                <a:sym typeface="Canva Sans Bold"/>
              </a:rPr>
              <a:t>Session 1: Mindful Looking (5 Senses)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028700" y="711477"/>
            <a:ext cx="16223280" cy="8233315"/>
          </a:xfrm>
          <a:custGeom>
            <a:avLst/>
            <a:gdLst/>
            <a:ahLst/>
            <a:cxnLst/>
            <a:rect l="l" t="t" r="r" b="b"/>
            <a:pathLst>
              <a:path w="16223280" h="8233315">
                <a:moveTo>
                  <a:pt x="0" y="0"/>
                </a:moveTo>
                <a:lnTo>
                  <a:pt x="16223280" y="0"/>
                </a:lnTo>
                <a:lnTo>
                  <a:pt x="16223280" y="8233315"/>
                </a:lnTo>
                <a:lnTo>
                  <a:pt x="0" y="8233315"/>
                </a:lnTo>
                <a:lnTo>
                  <a:pt x="0" y="0"/>
                </a:lnTo>
                <a:close/>
              </a:path>
            </a:pathLst>
          </a:custGeom>
          <a:blipFill>
            <a:blip r:embed="rId2"/>
            <a:stretch>
              <a:fillRect/>
            </a:stretch>
          </a:blipFill>
        </p:spPr>
      </p:sp>
      <p:sp>
        <p:nvSpPr>
          <p:cNvPr id="3" name="TextBox 3"/>
          <p:cNvSpPr txBox="1"/>
          <p:nvPr/>
        </p:nvSpPr>
        <p:spPr>
          <a:xfrm>
            <a:off x="484889" y="9133683"/>
            <a:ext cx="13548000" cy="220659"/>
          </a:xfrm>
          <a:prstGeom prst="rect">
            <a:avLst/>
          </a:prstGeom>
        </p:spPr>
        <p:txBody>
          <a:bodyPr lIns="0" tIns="0" rIns="0" bIns="0" rtlCol="0" anchor="t">
            <a:spAutoFit/>
          </a:bodyPr>
          <a:lstStyle/>
          <a:p>
            <a:pPr algn="ctr">
              <a:lnSpc>
                <a:spcPts val="1792"/>
              </a:lnSpc>
            </a:pPr>
            <a:r>
              <a:rPr lang="en-US" sz="1280">
                <a:solidFill>
                  <a:srgbClr val="FFFFFF"/>
                </a:solidFill>
                <a:latin typeface="Canva Sans"/>
                <a:ea typeface="Canva Sans"/>
                <a:cs typeface="Canva Sans"/>
                <a:sym typeface="Canva Sans"/>
              </a:rPr>
              <a:t>Rosa Bonheur (French, 1822-1899), </a:t>
            </a:r>
            <a:r>
              <a:rPr lang="en-US" sz="1280" i="1">
                <a:solidFill>
                  <a:srgbClr val="FFFFFF"/>
                </a:solidFill>
                <a:latin typeface="Canva Sans Italics"/>
                <a:ea typeface="Canva Sans Italics"/>
                <a:cs typeface="Canva Sans Italics"/>
                <a:sym typeface="Canva Sans Italics"/>
              </a:rPr>
              <a:t>Plowing in the Nivernais (Labourages nivernais)</a:t>
            </a:r>
            <a:r>
              <a:rPr lang="en-US" sz="1280">
                <a:solidFill>
                  <a:srgbClr val="FFFFFF"/>
                </a:solidFill>
                <a:latin typeface="Canva Sans"/>
                <a:ea typeface="Canva Sans"/>
                <a:cs typeface="Canva Sans"/>
                <a:sym typeface="Canva Sans"/>
              </a:rPr>
              <a:t>, 1850, oil on canvas.  52 ½ in. x 102 in.. Bequest of John Ringling, 1936. SN433.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493371" y="1965021"/>
            <a:ext cx="11301259" cy="6356958"/>
          </a:xfrm>
          <a:custGeom>
            <a:avLst/>
            <a:gdLst/>
            <a:ahLst/>
            <a:cxnLst/>
            <a:rect l="l" t="t" r="r" b="b"/>
            <a:pathLst>
              <a:path w="11301259" h="6356958">
                <a:moveTo>
                  <a:pt x="0" y="0"/>
                </a:moveTo>
                <a:lnTo>
                  <a:pt x="11301258" y="0"/>
                </a:lnTo>
                <a:lnTo>
                  <a:pt x="11301258" y="6356958"/>
                </a:lnTo>
                <a:lnTo>
                  <a:pt x="0" y="6356958"/>
                </a:lnTo>
                <a:lnTo>
                  <a:pt x="0" y="0"/>
                </a:lnTo>
                <a:close/>
              </a:path>
            </a:pathLst>
          </a:custGeom>
          <a:blipFill>
            <a:blip r:embed="rId2"/>
            <a:stretch>
              <a:fillRect/>
            </a:stretch>
          </a:blipFill>
        </p:spPr>
      </p:sp>
      <p:sp>
        <p:nvSpPr>
          <p:cNvPr id="3" name="TextBox 3"/>
          <p:cNvSpPr txBox="1"/>
          <p:nvPr/>
        </p:nvSpPr>
        <p:spPr>
          <a:xfrm>
            <a:off x="412443" y="8987708"/>
            <a:ext cx="11330136" cy="887095"/>
          </a:xfrm>
          <a:prstGeom prst="rect">
            <a:avLst/>
          </a:prstGeom>
        </p:spPr>
        <p:txBody>
          <a:bodyPr lIns="0" tIns="0" rIns="0" bIns="0" rtlCol="0" anchor="t">
            <a:spAutoFit/>
          </a:bodyPr>
          <a:lstStyle/>
          <a:p>
            <a:pPr algn="ctr">
              <a:lnSpc>
                <a:spcPts val="7279"/>
              </a:lnSpc>
            </a:pPr>
            <a:r>
              <a:rPr lang="en-US" sz="4800" b="1" dirty="0">
                <a:solidFill>
                  <a:srgbClr val="FFFFFF"/>
                </a:solidFill>
                <a:latin typeface="Canva Sans Bold"/>
                <a:ea typeface="Canva Sans Bold"/>
                <a:cs typeface="Canva Sans Bold"/>
                <a:sym typeface="Canva Sans Bold"/>
              </a:rPr>
              <a:t>Session 1: Personal Responses Tour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2132944" y="7490151"/>
            <a:ext cx="1418552" cy="1418552"/>
            <a:chOff x="0" y="0"/>
            <a:chExt cx="812800" cy="812800"/>
          </a:xfrm>
        </p:grpSpPr>
        <p:sp>
          <p:nvSpPr>
            <p:cNvPr id="3" name="Freeform 3"/>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271FF"/>
            </a:solidFill>
          </p:spPr>
        </p:sp>
        <p:sp>
          <p:nvSpPr>
            <p:cNvPr id="4" name="TextBox 4"/>
            <p:cNvSpPr txBox="1"/>
            <p:nvPr/>
          </p:nvSpPr>
          <p:spPr>
            <a:xfrm>
              <a:off x="203200" y="-47625"/>
              <a:ext cx="406400" cy="758825"/>
            </a:xfrm>
            <a:prstGeom prst="rect">
              <a:avLst/>
            </a:prstGeom>
          </p:spPr>
          <p:txBody>
            <a:bodyPr lIns="50800" tIns="50800" rIns="50800" bIns="50800" rtlCol="0" anchor="ctr"/>
            <a:lstStyle/>
            <a:p>
              <a:pPr algn="ctr">
                <a:lnSpc>
                  <a:spcPts val="3220"/>
                </a:lnSpc>
              </a:pPr>
              <a:endParaRPr/>
            </a:p>
          </p:txBody>
        </p:sp>
      </p:grpSp>
      <p:sp>
        <p:nvSpPr>
          <p:cNvPr id="5" name="TextBox 5"/>
          <p:cNvSpPr txBox="1"/>
          <p:nvPr/>
        </p:nvSpPr>
        <p:spPr>
          <a:xfrm>
            <a:off x="4897300" y="6700847"/>
            <a:ext cx="4289544" cy="789304"/>
          </a:xfrm>
          <a:prstGeom prst="rect">
            <a:avLst/>
          </a:prstGeom>
        </p:spPr>
        <p:txBody>
          <a:bodyPr lIns="0" tIns="0" rIns="0" bIns="0" rtlCol="0" anchor="t">
            <a:spAutoFit/>
          </a:bodyPr>
          <a:lstStyle/>
          <a:p>
            <a:pPr algn="ctr">
              <a:lnSpc>
                <a:spcPts val="3220"/>
              </a:lnSpc>
            </a:pPr>
            <a:r>
              <a:rPr lang="en-US" sz="2300">
                <a:solidFill>
                  <a:srgbClr val="FFFFFF"/>
                </a:solidFill>
                <a:latin typeface="Canva Sans"/>
                <a:ea typeface="Canva Sans"/>
                <a:cs typeface="Canva Sans"/>
                <a:sym typeface="Canva Sans"/>
              </a:rPr>
              <a:t>Healthcare Provider / Healthcare Team</a:t>
            </a:r>
          </a:p>
        </p:txBody>
      </p:sp>
      <p:grpSp>
        <p:nvGrpSpPr>
          <p:cNvPr id="6" name="Group 6"/>
          <p:cNvGrpSpPr/>
          <p:nvPr/>
        </p:nvGrpSpPr>
        <p:grpSpPr>
          <a:xfrm>
            <a:off x="6332796" y="7490151"/>
            <a:ext cx="1418552" cy="1418552"/>
            <a:chOff x="0" y="0"/>
            <a:chExt cx="812800" cy="812800"/>
          </a:xfrm>
        </p:grpSpPr>
        <p:sp>
          <p:nvSpPr>
            <p:cNvPr id="7" name="Freeform 7"/>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271FF"/>
            </a:solidFill>
          </p:spPr>
        </p:sp>
        <p:sp>
          <p:nvSpPr>
            <p:cNvPr id="8" name="TextBox 8"/>
            <p:cNvSpPr txBox="1"/>
            <p:nvPr/>
          </p:nvSpPr>
          <p:spPr>
            <a:xfrm>
              <a:off x="203200" y="-47625"/>
              <a:ext cx="406400" cy="758825"/>
            </a:xfrm>
            <a:prstGeom prst="rect">
              <a:avLst/>
            </a:prstGeom>
          </p:spPr>
          <p:txBody>
            <a:bodyPr lIns="50800" tIns="50800" rIns="50800" bIns="50800" rtlCol="0" anchor="ctr"/>
            <a:lstStyle/>
            <a:p>
              <a:pPr algn="ctr">
                <a:lnSpc>
                  <a:spcPts val="3220"/>
                </a:lnSpc>
              </a:pPr>
              <a:endParaRPr/>
            </a:p>
          </p:txBody>
        </p:sp>
      </p:grpSp>
      <p:grpSp>
        <p:nvGrpSpPr>
          <p:cNvPr id="9" name="Group 9"/>
          <p:cNvGrpSpPr/>
          <p:nvPr/>
        </p:nvGrpSpPr>
        <p:grpSpPr>
          <a:xfrm>
            <a:off x="10528472" y="7490151"/>
            <a:ext cx="1418552" cy="1418552"/>
            <a:chOff x="0" y="0"/>
            <a:chExt cx="812800" cy="812800"/>
          </a:xfrm>
        </p:grpSpPr>
        <p:sp>
          <p:nvSpPr>
            <p:cNvPr id="10" name="Freeform 10"/>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271FF"/>
            </a:solidFill>
          </p:spPr>
        </p:sp>
        <p:sp>
          <p:nvSpPr>
            <p:cNvPr id="11" name="TextBox 11"/>
            <p:cNvSpPr txBox="1"/>
            <p:nvPr/>
          </p:nvSpPr>
          <p:spPr>
            <a:xfrm>
              <a:off x="203200" y="-47625"/>
              <a:ext cx="406400" cy="758825"/>
            </a:xfrm>
            <a:prstGeom prst="rect">
              <a:avLst/>
            </a:prstGeom>
          </p:spPr>
          <p:txBody>
            <a:bodyPr lIns="50800" tIns="50800" rIns="50800" bIns="50800" rtlCol="0" anchor="ctr"/>
            <a:lstStyle/>
            <a:p>
              <a:pPr algn="ctr">
                <a:lnSpc>
                  <a:spcPts val="3220"/>
                </a:lnSpc>
              </a:pPr>
              <a:endParaRPr/>
            </a:p>
          </p:txBody>
        </p:sp>
      </p:grpSp>
      <p:grpSp>
        <p:nvGrpSpPr>
          <p:cNvPr id="12" name="Group 12"/>
          <p:cNvGrpSpPr/>
          <p:nvPr/>
        </p:nvGrpSpPr>
        <p:grpSpPr>
          <a:xfrm>
            <a:off x="14729706" y="7490151"/>
            <a:ext cx="1418552" cy="1418552"/>
            <a:chOff x="0" y="0"/>
            <a:chExt cx="812800" cy="812800"/>
          </a:xfrm>
        </p:grpSpPr>
        <p:sp>
          <p:nvSpPr>
            <p:cNvPr id="13" name="Freeform 13"/>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271FF"/>
            </a:solidFill>
          </p:spPr>
        </p:sp>
        <p:sp>
          <p:nvSpPr>
            <p:cNvPr id="14" name="TextBox 14"/>
            <p:cNvSpPr txBox="1"/>
            <p:nvPr/>
          </p:nvSpPr>
          <p:spPr>
            <a:xfrm>
              <a:off x="203200" y="-47625"/>
              <a:ext cx="406400" cy="758825"/>
            </a:xfrm>
            <a:prstGeom prst="rect">
              <a:avLst/>
            </a:prstGeom>
          </p:spPr>
          <p:txBody>
            <a:bodyPr lIns="50800" tIns="50800" rIns="50800" bIns="50800" rtlCol="0" anchor="ctr"/>
            <a:lstStyle/>
            <a:p>
              <a:pPr algn="ctr">
                <a:lnSpc>
                  <a:spcPts val="3220"/>
                </a:lnSpc>
              </a:pPr>
              <a:endParaRPr/>
            </a:p>
          </p:txBody>
        </p:sp>
      </p:grpSp>
      <p:sp>
        <p:nvSpPr>
          <p:cNvPr id="15" name="Freeform 15"/>
          <p:cNvSpPr/>
          <p:nvPr/>
        </p:nvSpPr>
        <p:spPr>
          <a:xfrm>
            <a:off x="11389800" y="1726247"/>
            <a:ext cx="6416472" cy="4812354"/>
          </a:xfrm>
          <a:custGeom>
            <a:avLst/>
            <a:gdLst/>
            <a:ahLst/>
            <a:cxnLst/>
            <a:rect l="l" t="t" r="r" b="b"/>
            <a:pathLst>
              <a:path w="6416472" h="4812354">
                <a:moveTo>
                  <a:pt x="0" y="0"/>
                </a:moveTo>
                <a:lnTo>
                  <a:pt x="6416471" y="0"/>
                </a:lnTo>
                <a:lnTo>
                  <a:pt x="6416471" y="4812354"/>
                </a:lnTo>
                <a:lnTo>
                  <a:pt x="0" y="4812354"/>
                </a:lnTo>
                <a:lnTo>
                  <a:pt x="0" y="0"/>
                </a:lnTo>
                <a:close/>
              </a:path>
            </a:pathLst>
          </a:custGeom>
          <a:blipFill>
            <a:blip r:embed="rId2"/>
            <a:stretch>
              <a:fillRect/>
            </a:stretch>
          </a:blipFill>
        </p:spPr>
      </p:sp>
      <p:sp>
        <p:nvSpPr>
          <p:cNvPr id="16" name="TextBox 16"/>
          <p:cNvSpPr txBox="1"/>
          <p:nvPr/>
        </p:nvSpPr>
        <p:spPr>
          <a:xfrm>
            <a:off x="555266" y="2212478"/>
            <a:ext cx="10523590" cy="3580765"/>
          </a:xfrm>
          <a:prstGeom prst="rect">
            <a:avLst/>
          </a:prstGeom>
        </p:spPr>
        <p:txBody>
          <a:bodyPr lIns="0" tIns="0" rIns="0" bIns="0" rtlCol="0" anchor="t">
            <a:spAutoFit/>
          </a:bodyPr>
          <a:lstStyle/>
          <a:p>
            <a:pPr algn="l">
              <a:lnSpc>
                <a:spcPts val="4759"/>
              </a:lnSpc>
            </a:pPr>
            <a:r>
              <a:rPr lang="en-US" sz="3399" b="1">
                <a:solidFill>
                  <a:srgbClr val="FFFFFF"/>
                </a:solidFill>
                <a:latin typeface="Canva Sans Bold"/>
                <a:ea typeface="Canva Sans Bold"/>
                <a:cs typeface="Canva Sans Bold"/>
                <a:sym typeface="Canva Sans Bold"/>
              </a:rPr>
              <a:t>Narrative medicine </a:t>
            </a:r>
            <a:r>
              <a:rPr lang="en-US" sz="3399">
                <a:solidFill>
                  <a:srgbClr val="FFFFFF"/>
                </a:solidFill>
                <a:latin typeface="Canva Sans"/>
                <a:ea typeface="Canva Sans"/>
                <a:cs typeface="Canva Sans"/>
                <a:sym typeface="Canva Sans"/>
              </a:rPr>
              <a:t>incorporates the humanities and the arts into healthcare. Centered on building and practicing empathy, narrative medicine uses writing and storytelling to convey compassion, reflect upon practice, and convey and develop empathy to contribute to patient-centered care. </a:t>
            </a:r>
          </a:p>
        </p:txBody>
      </p:sp>
      <p:sp>
        <p:nvSpPr>
          <p:cNvPr id="17" name="TextBox 17"/>
          <p:cNvSpPr txBox="1"/>
          <p:nvPr/>
        </p:nvSpPr>
        <p:spPr>
          <a:xfrm>
            <a:off x="0" y="159703"/>
            <a:ext cx="13288452" cy="1566544"/>
          </a:xfrm>
          <a:prstGeom prst="rect">
            <a:avLst/>
          </a:prstGeom>
        </p:spPr>
        <p:txBody>
          <a:bodyPr lIns="0" tIns="0" rIns="0" bIns="0" rtlCol="0" anchor="t">
            <a:spAutoFit/>
          </a:bodyPr>
          <a:lstStyle/>
          <a:p>
            <a:pPr algn="ctr">
              <a:lnSpc>
                <a:spcPts val="12880"/>
              </a:lnSpc>
            </a:pPr>
            <a:r>
              <a:rPr lang="en-US" sz="9200" b="1">
                <a:solidFill>
                  <a:srgbClr val="5271FF"/>
                </a:solidFill>
                <a:latin typeface="Canva Sans Bold"/>
                <a:ea typeface="Canva Sans Bold"/>
                <a:cs typeface="Canva Sans Bold"/>
                <a:sym typeface="Canva Sans Bold"/>
              </a:rPr>
              <a:t>NARRATIVE MEDICINE</a:t>
            </a:r>
          </a:p>
        </p:txBody>
      </p:sp>
      <p:sp>
        <p:nvSpPr>
          <p:cNvPr id="18" name="TextBox 18"/>
          <p:cNvSpPr txBox="1"/>
          <p:nvPr/>
        </p:nvSpPr>
        <p:spPr>
          <a:xfrm>
            <a:off x="1067541" y="6700847"/>
            <a:ext cx="3549357" cy="789304"/>
          </a:xfrm>
          <a:prstGeom prst="rect">
            <a:avLst/>
          </a:prstGeom>
        </p:spPr>
        <p:txBody>
          <a:bodyPr lIns="0" tIns="0" rIns="0" bIns="0" rtlCol="0" anchor="t">
            <a:spAutoFit/>
          </a:bodyPr>
          <a:lstStyle/>
          <a:p>
            <a:pPr algn="ctr">
              <a:lnSpc>
                <a:spcPts val="3220"/>
              </a:lnSpc>
            </a:pPr>
            <a:r>
              <a:rPr lang="en-US" sz="2300">
                <a:solidFill>
                  <a:srgbClr val="FFFFFF"/>
                </a:solidFill>
                <a:latin typeface="Canva Sans"/>
                <a:ea typeface="Canva Sans"/>
                <a:cs typeface="Canva Sans"/>
                <a:sym typeface="Canva Sans"/>
              </a:rPr>
              <a:t>Healthcare Provider / Patient</a:t>
            </a:r>
          </a:p>
        </p:txBody>
      </p:sp>
      <p:sp>
        <p:nvSpPr>
          <p:cNvPr id="19" name="TextBox 19"/>
          <p:cNvSpPr txBox="1"/>
          <p:nvPr/>
        </p:nvSpPr>
        <p:spPr>
          <a:xfrm>
            <a:off x="9463069" y="6700847"/>
            <a:ext cx="3549357" cy="789304"/>
          </a:xfrm>
          <a:prstGeom prst="rect">
            <a:avLst/>
          </a:prstGeom>
        </p:spPr>
        <p:txBody>
          <a:bodyPr lIns="0" tIns="0" rIns="0" bIns="0" rtlCol="0" anchor="t">
            <a:spAutoFit/>
          </a:bodyPr>
          <a:lstStyle/>
          <a:p>
            <a:pPr algn="ctr">
              <a:lnSpc>
                <a:spcPts val="3220"/>
              </a:lnSpc>
            </a:pPr>
            <a:r>
              <a:rPr lang="en-US" sz="2300">
                <a:solidFill>
                  <a:srgbClr val="FFFFFF"/>
                </a:solidFill>
                <a:latin typeface="Canva Sans"/>
                <a:ea typeface="Canva Sans"/>
                <a:cs typeface="Canva Sans"/>
                <a:sym typeface="Canva Sans"/>
              </a:rPr>
              <a:t>Healthcare Provider / Public</a:t>
            </a:r>
          </a:p>
        </p:txBody>
      </p:sp>
      <p:sp>
        <p:nvSpPr>
          <p:cNvPr id="20" name="TextBox 20"/>
          <p:cNvSpPr txBox="1"/>
          <p:nvPr/>
        </p:nvSpPr>
        <p:spPr>
          <a:xfrm>
            <a:off x="13664303" y="6700847"/>
            <a:ext cx="3488934" cy="789304"/>
          </a:xfrm>
          <a:prstGeom prst="rect">
            <a:avLst/>
          </a:prstGeom>
        </p:spPr>
        <p:txBody>
          <a:bodyPr lIns="0" tIns="0" rIns="0" bIns="0" rtlCol="0" anchor="t">
            <a:spAutoFit/>
          </a:bodyPr>
          <a:lstStyle/>
          <a:p>
            <a:pPr algn="ctr">
              <a:lnSpc>
                <a:spcPts val="3220"/>
              </a:lnSpc>
            </a:pPr>
            <a:r>
              <a:rPr lang="en-US" sz="2300">
                <a:solidFill>
                  <a:srgbClr val="FFFFFF"/>
                </a:solidFill>
                <a:latin typeface="Canva Sans"/>
                <a:ea typeface="Canva Sans"/>
                <a:cs typeface="Canva Sans"/>
                <a:sym typeface="Canva Sans"/>
              </a:rPr>
              <a:t>Healthcare Provider / Self</a:t>
            </a:r>
          </a:p>
        </p:txBody>
      </p:sp>
      <p:sp>
        <p:nvSpPr>
          <p:cNvPr id="21" name="TextBox 21"/>
          <p:cNvSpPr txBox="1"/>
          <p:nvPr/>
        </p:nvSpPr>
        <p:spPr>
          <a:xfrm>
            <a:off x="1028700" y="8861079"/>
            <a:ext cx="3549357" cy="1189354"/>
          </a:xfrm>
          <a:prstGeom prst="rect">
            <a:avLst/>
          </a:prstGeom>
        </p:spPr>
        <p:txBody>
          <a:bodyPr lIns="0" tIns="0" rIns="0" bIns="0" rtlCol="0" anchor="t">
            <a:spAutoFit/>
          </a:bodyPr>
          <a:lstStyle/>
          <a:p>
            <a:pPr algn="ctr">
              <a:lnSpc>
                <a:spcPts val="3220"/>
              </a:lnSpc>
            </a:pPr>
            <a:r>
              <a:rPr lang="en-US" sz="2300">
                <a:solidFill>
                  <a:srgbClr val="FFFFFF"/>
                </a:solidFill>
                <a:latin typeface="Canva Sans"/>
                <a:ea typeface="Canva Sans"/>
                <a:cs typeface="Canva Sans"/>
                <a:sym typeface="Canva Sans"/>
              </a:rPr>
              <a:t>Toward empathetic engagement &amp; improved outcomes</a:t>
            </a:r>
          </a:p>
        </p:txBody>
      </p:sp>
      <p:sp>
        <p:nvSpPr>
          <p:cNvPr id="22" name="TextBox 22"/>
          <p:cNvSpPr txBox="1"/>
          <p:nvPr/>
        </p:nvSpPr>
        <p:spPr>
          <a:xfrm>
            <a:off x="5224549" y="9061104"/>
            <a:ext cx="3549357" cy="789304"/>
          </a:xfrm>
          <a:prstGeom prst="rect">
            <a:avLst/>
          </a:prstGeom>
        </p:spPr>
        <p:txBody>
          <a:bodyPr lIns="0" tIns="0" rIns="0" bIns="0" rtlCol="0" anchor="t">
            <a:spAutoFit/>
          </a:bodyPr>
          <a:lstStyle/>
          <a:p>
            <a:pPr algn="ctr">
              <a:lnSpc>
                <a:spcPts val="3220"/>
              </a:lnSpc>
            </a:pPr>
            <a:r>
              <a:rPr lang="en-US" sz="2300">
                <a:solidFill>
                  <a:srgbClr val="FFFFFF"/>
                </a:solidFill>
                <a:latin typeface="Canva Sans"/>
                <a:ea typeface="Canva Sans"/>
                <a:cs typeface="Canva Sans"/>
                <a:sym typeface="Canva Sans"/>
              </a:rPr>
              <a:t>Toward effective communication</a:t>
            </a:r>
          </a:p>
        </p:txBody>
      </p:sp>
      <p:sp>
        <p:nvSpPr>
          <p:cNvPr id="23" name="TextBox 23"/>
          <p:cNvSpPr txBox="1"/>
          <p:nvPr/>
        </p:nvSpPr>
        <p:spPr>
          <a:xfrm>
            <a:off x="9467246" y="9210675"/>
            <a:ext cx="3549357" cy="389254"/>
          </a:xfrm>
          <a:prstGeom prst="rect">
            <a:avLst/>
          </a:prstGeom>
        </p:spPr>
        <p:txBody>
          <a:bodyPr lIns="0" tIns="0" rIns="0" bIns="0" rtlCol="0" anchor="t">
            <a:spAutoFit/>
          </a:bodyPr>
          <a:lstStyle/>
          <a:p>
            <a:pPr algn="ctr">
              <a:lnSpc>
                <a:spcPts val="3220"/>
              </a:lnSpc>
            </a:pPr>
            <a:r>
              <a:rPr lang="en-US" sz="2300">
                <a:solidFill>
                  <a:srgbClr val="FFFFFF"/>
                </a:solidFill>
                <a:latin typeface="Canva Sans"/>
                <a:ea typeface="Canva Sans"/>
                <a:cs typeface="Canva Sans"/>
                <a:sym typeface="Canva Sans"/>
              </a:rPr>
              <a:t>Toward increased trust</a:t>
            </a:r>
          </a:p>
        </p:txBody>
      </p:sp>
      <p:sp>
        <p:nvSpPr>
          <p:cNvPr id="24" name="TextBox 24"/>
          <p:cNvSpPr txBox="1"/>
          <p:nvPr/>
        </p:nvSpPr>
        <p:spPr>
          <a:xfrm>
            <a:off x="13709943" y="9010650"/>
            <a:ext cx="3549357" cy="789304"/>
          </a:xfrm>
          <a:prstGeom prst="rect">
            <a:avLst/>
          </a:prstGeom>
        </p:spPr>
        <p:txBody>
          <a:bodyPr lIns="0" tIns="0" rIns="0" bIns="0" rtlCol="0" anchor="t">
            <a:spAutoFit/>
          </a:bodyPr>
          <a:lstStyle/>
          <a:p>
            <a:pPr algn="ctr">
              <a:lnSpc>
                <a:spcPts val="3220"/>
              </a:lnSpc>
            </a:pPr>
            <a:r>
              <a:rPr lang="en-US" sz="2300">
                <a:solidFill>
                  <a:srgbClr val="FFFFFF"/>
                </a:solidFill>
                <a:latin typeface="Canva Sans"/>
                <a:ea typeface="Canva Sans"/>
                <a:cs typeface="Canva Sans"/>
                <a:sym typeface="Canva Sans"/>
              </a:rPr>
              <a:t>Toward reflection &amp; resilience</a:t>
            </a:r>
          </a:p>
        </p:txBody>
      </p:sp>
      <p:sp>
        <p:nvSpPr>
          <p:cNvPr id="25" name="TextBox 25"/>
          <p:cNvSpPr txBox="1"/>
          <p:nvPr/>
        </p:nvSpPr>
        <p:spPr>
          <a:xfrm>
            <a:off x="16311441" y="9883110"/>
            <a:ext cx="1683593" cy="306071"/>
          </a:xfrm>
          <a:prstGeom prst="rect">
            <a:avLst/>
          </a:prstGeom>
        </p:spPr>
        <p:txBody>
          <a:bodyPr lIns="0" tIns="0" rIns="0" bIns="0" rtlCol="0" anchor="t">
            <a:spAutoFit/>
          </a:bodyPr>
          <a:lstStyle/>
          <a:p>
            <a:pPr algn="ctr">
              <a:lnSpc>
                <a:spcPts val="2571"/>
              </a:lnSpc>
            </a:pPr>
            <a:r>
              <a:rPr lang="en-US" sz="1836">
                <a:solidFill>
                  <a:srgbClr val="FFFFFF"/>
                </a:solidFill>
                <a:latin typeface="Canva Sans"/>
                <a:ea typeface="Canva Sans"/>
                <a:cs typeface="Canva Sans"/>
                <a:sym typeface="Canva Sans"/>
              </a:rPr>
              <a:t>Charon (2009.)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Freeform 2"/>
          <p:cNvSpPr/>
          <p:nvPr/>
        </p:nvSpPr>
        <p:spPr>
          <a:xfrm>
            <a:off x="10307118" y="0"/>
            <a:ext cx="7980882" cy="10375146"/>
          </a:xfrm>
          <a:custGeom>
            <a:avLst/>
            <a:gdLst/>
            <a:ahLst/>
            <a:cxnLst/>
            <a:rect l="l" t="t" r="r" b="b"/>
            <a:pathLst>
              <a:path w="7980882" h="10375146">
                <a:moveTo>
                  <a:pt x="0" y="0"/>
                </a:moveTo>
                <a:lnTo>
                  <a:pt x="7980882" y="0"/>
                </a:lnTo>
                <a:lnTo>
                  <a:pt x="7980882" y="10375146"/>
                </a:lnTo>
                <a:lnTo>
                  <a:pt x="0" y="10375146"/>
                </a:lnTo>
                <a:lnTo>
                  <a:pt x="0" y="0"/>
                </a:lnTo>
                <a:close/>
              </a:path>
            </a:pathLst>
          </a:custGeom>
          <a:blipFill>
            <a:blip r:embed="rId2"/>
            <a:stretch>
              <a:fillRect/>
            </a:stretch>
          </a:blipFill>
        </p:spPr>
      </p:sp>
      <p:sp>
        <p:nvSpPr>
          <p:cNvPr id="3" name="TextBox 3"/>
          <p:cNvSpPr txBox="1"/>
          <p:nvPr/>
        </p:nvSpPr>
        <p:spPr>
          <a:xfrm>
            <a:off x="0" y="3550549"/>
            <a:ext cx="10395721" cy="1811020"/>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Write about this man’s well-being story.</a:t>
            </a:r>
          </a:p>
        </p:txBody>
      </p:sp>
      <p:sp>
        <p:nvSpPr>
          <p:cNvPr id="4" name="TextBox 4"/>
          <p:cNvSpPr txBox="1"/>
          <p:nvPr/>
        </p:nvSpPr>
        <p:spPr>
          <a:xfrm>
            <a:off x="81396" y="31638"/>
            <a:ext cx="11241463" cy="2509261"/>
          </a:xfrm>
          <a:prstGeom prst="rect">
            <a:avLst/>
          </a:prstGeom>
        </p:spPr>
        <p:txBody>
          <a:bodyPr lIns="0" tIns="0" rIns="0" bIns="0" rtlCol="0" anchor="t">
            <a:spAutoFit/>
          </a:bodyPr>
          <a:lstStyle/>
          <a:p>
            <a:pPr algn="l">
              <a:lnSpc>
                <a:spcPts val="10138"/>
              </a:lnSpc>
            </a:pPr>
            <a:r>
              <a:rPr lang="en-US" sz="7241" b="1">
                <a:solidFill>
                  <a:srgbClr val="FFFFFF"/>
                </a:solidFill>
                <a:latin typeface="Canva Sans Bold"/>
                <a:ea typeface="Canva Sans Bold"/>
                <a:cs typeface="Canva Sans Bold"/>
                <a:sym typeface="Canva Sans Bold"/>
              </a:rPr>
              <a:t>NARRATIVE MEDICINE </a:t>
            </a:r>
          </a:p>
          <a:p>
            <a:pPr algn="l">
              <a:lnSpc>
                <a:spcPts val="10138"/>
              </a:lnSpc>
            </a:pPr>
            <a:r>
              <a:rPr lang="en-US" sz="7241" b="1">
                <a:solidFill>
                  <a:srgbClr val="FFFFFF"/>
                </a:solidFill>
                <a:latin typeface="Canva Sans Bold"/>
                <a:ea typeface="Canva Sans Bold"/>
                <a:cs typeface="Canva Sans Bold"/>
                <a:sym typeface="Canva Sans Bold"/>
              </a:rPr>
              <a:t>55-WORD STORY</a:t>
            </a:r>
          </a:p>
        </p:txBody>
      </p:sp>
      <p:sp>
        <p:nvSpPr>
          <p:cNvPr id="5" name="TextBox 5"/>
          <p:cNvSpPr txBox="1"/>
          <p:nvPr/>
        </p:nvSpPr>
        <p:spPr>
          <a:xfrm>
            <a:off x="276772" y="5867248"/>
            <a:ext cx="9842176" cy="4180840"/>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INDIVIDUALLY - free write </a:t>
            </a:r>
            <a:r>
              <a:rPr lang="en-US" sz="3399" i="1">
                <a:solidFill>
                  <a:srgbClr val="FFFFFF"/>
                </a:solidFill>
                <a:latin typeface="Canva Sans Italics"/>
                <a:ea typeface="Canva Sans Italics"/>
                <a:cs typeface="Canva Sans Italics"/>
                <a:sym typeface="Canva Sans Italics"/>
              </a:rPr>
              <a:t>(2 minutes)</a:t>
            </a:r>
          </a:p>
          <a:p>
            <a:pPr algn="ctr">
              <a:lnSpc>
                <a:spcPts val="4759"/>
              </a:lnSpc>
            </a:pPr>
            <a:endParaRPr lang="en-US" sz="3399" i="1">
              <a:solidFill>
                <a:srgbClr val="FFFFFF"/>
              </a:solidFill>
              <a:latin typeface="Canva Sans Italics"/>
              <a:ea typeface="Canva Sans Italics"/>
              <a:cs typeface="Canva Sans Italics"/>
              <a:sym typeface="Canva Sans Italics"/>
            </a:endParaRPr>
          </a:p>
          <a:p>
            <a:pPr algn="ctr">
              <a:lnSpc>
                <a:spcPts val="4759"/>
              </a:lnSpc>
            </a:pPr>
            <a:r>
              <a:rPr lang="en-US" sz="3399">
                <a:solidFill>
                  <a:srgbClr val="FFFFFF"/>
                </a:solidFill>
                <a:latin typeface="Canva Sans"/>
                <a:ea typeface="Canva Sans"/>
                <a:cs typeface="Canva Sans"/>
                <a:sym typeface="Canva Sans"/>
              </a:rPr>
              <a:t>IN SMALL GROUPS - assemble 55-word poem using words from free write </a:t>
            </a:r>
            <a:r>
              <a:rPr lang="en-US" sz="3399" i="1">
                <a:solidFill>
                  <a:srgbClr val="FFFFFF"/>
                </a:solidFill>
                <a:latin typeface="Canva Sans Italics"/>
                <a:ea typeface="Canva Sans Italics"/>
                <a:cs typeface="Canva Sans Italics"/>
                <a:sym typeface="Canva Sans Italics"/>
              </a:rPr>
              <a:t>(7 minutes)</a:t>
            </a:r>
          </a:p>
          <a:p>
            <a:pPr algn="ctr">
              <a:lnSpc>
                <a:spcPts val="4759"/>
              </a:lnSpc>
            </a:pPr>
            <a:r>
              <a:rPr lang="en-US" sz="3399">
                <a:solidFill>
                  <a:srgbClr val="FFFFFF"/>
                </a:solidFill>
                <a:latin typeface="Canva Sans"/>
                <a:ea typeface="Canva Sans"/>
                <a:cs typeface="Canva Sans"/>
                <a:sym typeface="Canva Sans"/>
              </a:rPr>
              <a:t> </a:t>
            </a:r>
          </a:p>
          <a:p>
            <a:pPr algn="ctr">
              <a:lnSpc>
                <a:spcPts val="4759"/>
              </a:lnSpc>
            </a:pPr>
            <a:r>
              <a:rPr lang="en-US" sz="3399">
                <a:solidFill>
                  <a:srgbClr val="FFFFFF"/>
                </a:solidFill>
                <a:latin typeface="Canva Sans"/>
                <a:ea typeface="Canva Sans"/>
                <a:cs typeface="Canva Sans"/>
                <a:sym typeface="Canva Sans"/>
              </a:rPr>
              <a:t>Let’s share!</a:t>
            </a:r>
          </a:p>
          <a:p>
            <a:pPr algn="ctr">
              <a:lnSpc>
                <a:spcPts val="4759"/>
              </a:lnSpc>
            </a:pPr>
            <a:endParaRPr lang="en-US" sz="3399">
              <a:solidFill>
                <a:srgbClr val="FFFFFF"/>
              </a:solidFill>
              <a:latin typeface="Canva Sans"/>
              <a:ea typeface="Canva Sans"/>
              <a:cs typeface="Canva Sans"/>
              <a:sym typeface="Canva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0" y="54928"/>
            <a:ext cx="13782763" cy="2469968"/>
          </a:xfrm>
          <a:prstGeom prst="rect">
            <a:avLst/>
          </a:prstGeom>
        </p:spPr>
        <p:txBody>
          <a:bodyPr lIns="0" tIns="0" rIns="0" bIns="0" rtlCol="0" anchor="t">
            <a:spAutoFit/>
          </a:bodyPr>
          <a:lstStyle/>
          <a:p>
            <a:pPr algn="ctr">
              <a:lnSpc>
                <a:spcPts val="20253"/>
              </a:lnSpc>
            </a:pPr>
            <a:r>
              <a:rPr lang="en-US" sz="14466" b="1">
                <a:solidFill>
                  <a:srgbClr val="5271FF"/>
                </a:solidFill>
                <a:latin typeface="Canva Sans Bold"/>
                <a:ea typeface="Canva Sans Bold"/>
                <a:cs typeface="Canva Sans Bold"/>
                <a:sym typeface="Canva Sans Bold"/>
              </a:rPr>
              <a:t>KEY FINDINGS</a:t>
            </a:r>
          </a:p>
        </p:txBody>
      </p:sp>
      <p:sp>
        <p:nvSpPr>
          <p:cNvPr id="3" name="TextBox 3"/>
          <p:cNvSpPr txBox="1"/>
          <p:nvPr/>
        </p:nvSpPr>
        <p:spPr>
          <a:xfrm>
            <a:off x="589128" y="3000860"/>
            <a:ext cx="17493242" cy="6257440"/>
          </a:xfrm>
          <a:prstGeom prst="rect">
            <a:avLst/>
          </a:prstGeom>
        </p:spPr>
        <p:txBody>
          <a:bodyPr lIns="0" tIns="0" rIns="0" bIns="0" rtlCol="0" anchor="t">
            <a:spAutoFit/>
          </a:bodyPr>
          <a:lstStyle/>
          <a:p>
            <a:pPr algn="l">
              <a:lnSpc>
                <a:spcPts val="6189"/>
              </a:lnSpc>
            </a:pPr>
            <a:r>
              <a:rPr lang="en-US" sz="4420" b="1">
                <a:solidFill>
                  <a:srgbClr val="FFFFFF"/>
                </a:solidFill>
                <a:latin typeface="Canva Sans Bold"/>
                <a:ea typeface="Canva Sans Bold"/>
                <a:cs typeface="Canva Sans Bold"/>
                <a:sym typeface="Canva Sans Bold"/>
              </a:rPr>
              <a:t>Cultural Humility can be developed through engagement with the arts. </a:t>
            </a:r>
          </a:p>
          <a:p>
            <a:pPr algn="l">
              <a:lnSpc>
                <a:spcPts val="6189"/>
              </a:lnSpc>
            </a:pPr>
            <a:endParaRPr lang="en-US" sz="4420" b="1">
              <a:solidFill>
                <a:srgbClr val="FFFFFF"/>
              </a:solidFill>
              <a:latin typeface="Canva Sans Bold"/>
              <a:ea typeface="Canva Sans Bold"/>
              <a:cs typeface="Canva Sans Bold"/>
              <a:sym typeface="Canva Sans Bold"/>
            </a:endParaRPr>
          </a:p>
          <a:p>
            <a:pPr algn="l">
              <a:lnSpc>
                <a:spcPts val="6189"/>
              </a:lnSpc>
            </a:pPr>
            <a:r>
              <a:rPr lang="en-US" sz="4420" b="1">
                <a:solidFill>
                  <a:srgbClr val="FFFFFF"/>
                </a:solidFill>
                <a:latin typeface="Canva Sans Bold"/>
                <a:ea typeface="Canva Sans Bold"/>
                <a:cs typeface="Canva Sans Bold"/>
                <a:sym typeface="Canva Sans Bold"/>
              </a:rPr>
              <a:t>The arts promote leadership and communication skills not taught in traditional healthcare professional development.</a:t>
            </a:r>
          </a:p>
          <a:p>
            <a:pPr algn="l">
              <a:lnSpc>
                <a:spcPts val="6189"/>
              </a:lnSpc>
            </a:pPr>
            <a:endParaRPr lang="en-US" sz="4420" b="1">
              <a:solidFill>
                <a:srgbClr val="FFFFFF"/>
              </a:solidFill>
              <a:latin typeface="Canva Sans Bold"/>
              <a:ea typeface="Canva Sans Bold"/>
              <a:cs typeface="Canva Sans Bold"/>
              <a:sym typeface="Canva Sans Bold"/>
            </a:endParaRPr>
          </a:p>
          <a:p>
            <a:pPr algn="l">
              <a:lnSpc>
                <a:spcPts val="6189"/>
              </a:lnSpc>
            </a:pPr>
            <a:r>
              <a:rPr lang="en-US" sz="4420" b="1">
                <a:solidFill>
                  <a:srgbClr val="FFFFFF"/>
                </a:solidFill>
                <a:latin typeface="Canva Sans Bold"/>
                <a:ea typeface="Canva Sans Bold"/>
                <a:cs typeface="Canva Sans Bold"/>
                <a:sym typeface="Canva Sans Bold"/>
              </a:rPr>
              <a:t>Participants reported high levels of transferable skills to their workplace, along with feelings of respite and well-being.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2990822" y="1244640"/>
            <a:ext cx="4268478" cy="5935238"/>
          </a:xfrm>
          <a:custGeom>
            <a:avLst/>
            <a:gdLst/>
            <a:ahLst/>
            <a:cxnLst/>
            <a:rect l="l" t="t" r="r" b="b"/>
            <a:pathLst>
              <a:path w="4268478" h="5935238">
                <a:moveTo>
                  <a:pt x="0" y="0"/>
                </a:moveTo>
                <a:lnTo>
                  <a:pt x="4268478" y="0"/>
                </a:lnTo>
                <a:lnTo>
                  <a:pt x="4268478" y="5935238"/>
                </a:lnTo>
                <a:lnTo>
                  <a:pt x="0" y="5935238"/>
                </a:lnTo>
                <a:lnTo>
                  <a:pt x="0" y="0"/>
                </a:lnTo>
                <a:close/>
              </a:path>
            </a:pathLst>
          </a:custGeom>
          <a:blipFill>
            <a:blip r:embed="rId2"/>
            <a:stretch>
              <a:fillRect t="-6387" b="-7994"/>
            </a:stretch>
          </a:blipFill>
        </p:spPr>
      </p:sp>
      <p:sp>
        <p:nvSpPr>
          <p:cNvPr id="3" name="Freeform 3"/>
          <p:cNvSpPr/>
          <p:nvPr/>
        </p:nvSpPr>
        <p:spPr>
          <a:xfrm>
            <a:off x="7871683" y="1244640"/>
            <a:ext cx="4509486" cy="5935238"/>
          </a:xfrm>
          <a:custGeom>
            <a:avLst/>
            <a:gdLst/>
            <a:ahLst/>
            <a:cxnLst/>
            <a:rect l="l" t="t" r="r" b="b"/>
            <a:pathLst>
              <a:path w="4509486" h="5935238">
                <a:moveTo>
                  <a:pt x="0" y="0"/>
                </a:moveTo>
                <a:lnTo>
                  <a:pt x="4509485" y="0"/>
                </a:lnTo>
                <a:lnTo>
                  <a:pt x="4509485" y="5935238"/>
                </a:lnTo>
                <a:lnTo>
                  <a:pt x="0" y="5935238"/>
                </a:lnTo>
                <a:lnTo>
                  <a:pt x="0" y="0"/>
                </a:lnTo>
                <a:close/>
              </a:path>
            </a:pathLst>
          </a:custGeom>
          <a:blipFill>
            <a:blip r:embed="rId3"/>
            <a:stretch>
              <a:fillRect l="-2571" r="-2571"/>
            </a:stretch>
          </a:blipFill>
        </p:spPr>
      </p:sp>
      <p:sp>
        <p:nvSpPr>
          <p:cNvPr id="4" name="Freeform 4"/>
          <p:cNvSpPr/>
          <p:nvPr/>
        </p:nvSpPr>
        <p:spPr>
          <a:xfrm>
            <a:off x="9079601" y="7618028"/>
            <a:ext cx="2093648" cy="2151009"/>
          </a:xfrm>
          <a:custGeom>
            <a:avLst/>
            <a:gdLst/>
            <a:ahLst/>
            <a:cxnLst/>
            <a:rect l="l" t="t" r="r" b="b"/>
            <a:pathLst>
              <a:path w="2093648" h="2151009">
                <a:moveTo>
                  <a:pt x="0" y="0"/>
                </a:moveTo>
                <a:lnTo>
                  <a:pt x="2093649" y="0"/>
                </a:lnTo>
                <a:lnTo>
                  <a:pt x="2093649" y="2151008"/>
                </a:lnTo>
                <a:lnTo>
                  <a:pt x="0" y="2151008"/>
                </a:lnTo>
                <a:lnTo>
                  <a:pt x="0" y="0"/>
                </a:lnTo>
                <a:close/>
              </a:path>
            </a:pathLst>
          </a:custGeom>
          <a:blipFill>
            <a:blip r:embed="rId4"/>
            <a:stretch>
              <a:fillRect/>
            </a:stretch>
          </a:blipFill>
        </p:spPr>
      </p:sp>
      <p:sp>
        <p:nvSpPr>
          <p:cNvPr id="5" name="TextBox 5"/>
          <p:cNvSpPr txBox="1"/>
          <p:nvPr/>
        </p:nvSpPr>
        <p:spPr>
          <a:xfrm>
            <a:off x="474301" y="942975"/>
            <a:ext cx="6936879" cy="7062487"/>
          </a:xfrm>
          <a:prstGeom prst="rect">
            <a:avLst/>
          </a:prstGeom>
        </p:spPr>
        <p:txBody>
          <a:bodyPr lIns="0" tIns="0" rIns="0" bIns="0" rtlCol="0" anchor="t">
            <a:spAutoFit/>
          </a:bodyPr>
          <a:lstStyle/>
          <a:p>
            <a:pPr algn="ctr">
              <a:lnSpc>
                <a:spcPts val="6684"/>
              </a:lnSpc>
            </a:pPr>
            <a:r>
              <a:rPr lang="en-US" sz="4774">
                <a:solidFill>
                  <a:srgbClr val="FFFFFF"/>
                </a:solidFill>
                <a:latin typeface="Canva Sans"/>
                <a:ea typeface="Canva Sans"/>
                <a:cs typeface="Canva Sans"/>
                <a:sym typeface="Canva Sans"/>
              </a:rPr>
              <a:t>Stay in touch!</a:t>
            </a:r>
          </a:p>
          <a:p>
            <a:pPr algn="ctr">
              <a:lnSpc>
                <a:spcPts val="6684"/>
              </a:lnSpc>
            </a:pPr>
            <a:endParaRPr lang="en-US" sz="4774">
              <a:solidFill>
                <a:srgbClr val="FFFFFF"/>
              </a:solidFill>
              <a:latin typeface="Canva Sans"/>
              <a:ea typeface="Canva Sans"/>
              <a:cs typeface="Canva Sans"/>
              <a:sym typeface="Canva Sans"/>
            </a:endParaRPr>
          </a:p>
          <a:p>
            <a:pPr algn="ctr">
              <a:lnSpc>
                <a:spcPts val="5424"/>
              </a:lnSpc>
            </a:pPr>
            <a:r>
              <a:rPr lang="en-US" sz="3874">
                <a:solidFill>
                  <a:srgbClr val="FFFFFF"/>
                </a:solidFill>
                <a:latin typeface="Canva Sans"/>
                <a:ea typeface="Canva Sans"/>
                <a:cs typeface="Canva Sans"/>
                <a:sym typeface="Canva Sans"/>
              </a:rPr>
              <a:t>Lilit Sadoyan</a:t>
            </a:r>
          </a:p>
          <a:p>
            <a:pPr algn="ctr">
              <a:lnSpc>
                <a:spcPts val="5424"/>
              </a:lnSpc>
            </a:pPr>
            <a:r>
              <a:rPr lang="en-US" sz="3874">
                <a:solidFill>
                  <a:srgbClr val="FFFFFF"/>
                </a:solidFill>
                <a:latin typeface="Canva Sans"/>
                <a:ea typeface="Canva Sans"/>
                <a:cs typeface="Canva Sans"/>
                <a:sym typeface="Canva Sans"/>
              </a:rPr>
              <a:t>LSadoyan@getty.edu</a:t>
            </a:r>
          </a:p>
          <a:p>
            <a:pPr algn="ctr">
              <a:lnSpc>
                <a:spcPts val="5424"/>
              </a:lnSpc>
            </a:pPr>
            <a:endParaRPr lang="en-US" sz="3874">
              <a:solidFill>
                <a:srgbClr val="FFFFFF"/>
              </a:solidFill>
              <a:latin typeface="Canva Sans"/>
              <a:ea typeface="Canva Sans"/>
              <a:cs typeface="Canva Sans"/>
              <a:sym typeface="Canva Sans"/>
            </a:endParaRPr>
          </a:p>
          <a:p>
            <a:pPr algn="ctr">
              <a:lnSpc>
                <a:spcPts val="5424"/>
              </a:lnSpc>
            </a:pPr>
            <a:r>
              <a:rPr lang="en-US" sz="3874">
                <a:solidFill>
                  <a:srgbClr val="FFFFFF"/>
                </a:solidFill>
                <a:latin typeface="Canva Sans"/>
                <a:ea typeface="Canva Sans"/>
                <a:cs typeface="Canva Sans"/>
                <a:sym typeface="Canva Sans"/>
              </a:rPr>
              <a:t>Ames Morton-Winter</a:t>
            </a:r>
          </a:p>
          <a:p>
            <a:pPr algn="ctr">
              <a:lnSpc>
                <a:spcPts val="4724"/>
              </a:lnSpc>
            </a:pPr>
            <a:r>
              <a:rPr lang="en-US" sz="3374">
                <a:solidFill>
                  <a:srgbClr val="FFFFFF"/>
                </a:solidFill>
                <a:latin typeface="Canva Sans"/>
                <a:ea typeface="Canva Sans"/>
                <a:cs typeface="Canva Sans"/>
                <a:sym typeface="Canva Sans"/>
              </a:rPr>
              <a:t>ames.morton-winter@ringling.org</a:t>
            </a:r>
          </a:p>
          <a:p>
            <a:pPr algn="ctr">
              <a:lnSpc>
                <a:spcPts val="5424"/>
              </a:lnSpc>
            </a:pPr>
            <a:endParaRPr lang="en-US" sz="3374">
              <a:solidFill>
                <a:srgbClr val="FFFFFF"/>
              </a:solidFill>
              <a:latin typeface="Canva Sans"/>
              <a:ea typeface="Canva Sans"/>
              <a:cs typeface="Canva Sans"/>
              <a:sym typeface="Canva Sans"/>
            </a:endParaRPr>
          </a:p>
          <a:p>
            <a:pPr algn="ctr">
              <a:lnSpc>
                <a:spcPts val="5424"/>
              </a:lnSpc>
            </a:pPr>
            <a:r>
              <a:rPr lang="en-US" sz="3874">
                <a:solidFill>
                  <a:srgbClr val="FFFFFF"/>
                </a:solidFill>
                <a:latin typeface="Canva Sans"/>
                <a:ea typeface="Canva Sans"/>
                <a:cs typeface="Canva Sans"/>
                <a:sym typeface="Canva Sans"/>
              </a:rPr>
              <a:t>Katie Nickel</a:t>
            </a:r>
          </a:p>
          <a:p>
            <a:pPr algn="ctr">
              <a:lnSpc>
                <a:spcPts val="5424"/>
              </a:lnSpc>
              <a:spcBef>
                <a:spcPct val="0"/>
              </a:spcBef>
            </a:pPr>
            <a:r>
              <a:rPr lang="en-US" sz="3874">
                <a:solidFill>
                  <a:srgbClr val="FFFFFF"/>
                </a:solidFill>
                <a:latin typeface="Canva Sans"/>
                <a:ea typeface="Canva Sans"/>
                <a:cs typeface="Canva Sans"/>
                <a:sym typeface="Canva Sans"/>
              </a:rPr>
              <a:t>Katie.Nickel@ringling.org</a:t>
            </a:r>
          </a:p>
        </p:txBody>
      </p:sp>
      <p:sp>
        <p:nvSpPr>
          <p:cNvPr id="6" name="TextBox 6"/>
          <p:cNvSpPr txBox="1"/>
          <p:nvPr/>
        </p:nvSpPr>
        <p:spPr>
          <a:xfrm>
            <a:off x="9144000" y="378918"/>
            <a:ext cx="6474337" cy="430364"/>
          </a:xfrm>
          <a:prstGeom prst="rect">
            <a:avLst/>
          </a:prstGeom>
        </p:spPr>
        <p:txBody>
          <a:bodyPr lIns="0" tIns="0" rIns="0" bIns="0" rtlCol="0" anchor="t">
            <a:spAutoFit/>
          </a:bodyPr>
          <a:lstStyle/>
          <a:p>
            <a:pPr algn="ctr">
              <a:lnSpc>
                <a:spcPts val="3579"/>
              </a:lnSpc>
              <a:spcBef>
                <a:spcPct val="0"/>
              </a:spcBef>
            </a:pPr>
            <a:r>
              <a:rPr lang="en-US" sz="2556">
                <a:solidFill>
                  <a:srgbClr val="FFFFFF"/>
                </a:solidFill>
                <a:latin typeface="Canva Sans"/>
                <a:ea typeface="Canva Sans"/>
                <a:cs typeface="Canva Sans"/>
                <a:sym typeface="Canva Sans"/>
              </a:rPr>
              <a:t>For more information check out:</a:t>
            </a:r>
          </a:p>
        </p:txBody>
      </p:sp>
      <p:sp>
        <p:nvSpPr>
          <p:cNvPr id="7" name="TextBox 7"/>
          <p:cNvSpPr txBox="1"/>
          <p:nvPr/>
        </p:nvSpPr>
        <p:spPr>
          <a:xfrm>
            <a:off x="11329393" y="8027666"/>
            <a:ext cx="6520538" cy="1406525"/>
          </a:xfrm>
          <a:prstGeom prst="rect">
            <a:avLst/>
          </a:prstGeom>
        </p:spPr>
        <p:txBody>
          <a:bodyPr lIns="0" tIns="0" rIns="0" bIns="0" rtlCol="0" anchor="t">
            <a:spAutoFit/>
          </a:bodyPr>
          <a:lstStyle/>
          <a:p>
            <a:pPr algn="l">
              <a:lnSpc>
                <a:spcPts val="2800"/>
              </a:lnSpc>
            </a:pPr>
            <a:r>
              <a:rPr lang="en-US" sz="2000">
                <a:solidFill>
                  <a:srgbClr val="FFFFFF"/>
                </a:solidFill>
                <a:latin typeface="Canva Sans"/>
                <a:ea typeface="Canva Sans"/>
                <a:cs typeface="Canva Sans"/>
                <a:sym typeface="Canva Sans"/>
              </a:rPr>
              <a:t>Nickel, K.L. (2024). Developing cultural humility</a:t>
            </a:r>
          </a:p>
          <a:p>
            <a:pPr algn="l">
              <a:lnSpc>
                <a:spcPts val="2800"/>
              </a:lnSpc>
            </a:pPr>
            <a:r>
              <a:rPr lang="en-US" sz="2000">
                <a:solidFill>
                  <a:srgbClr val="FFFFFF"/>
                </a:solidFill>
                <a:latin typeface="Canva Sans"/>
                <a:ea typeface="Canva Sans"/>
                <a:cs typeface="Canva Sans"/>
                <a:sym typeface="Canva Sans"/>
              </a:rPr>
              <a:t>       through the arts: Evaluating an arts intervention</a:t>
            </a:r>
          </a:p>
          <a:p>
            <a:pPr algn="l">
              <a:lnSpc>
                <a:spcPts val="2800"/>
              </a:lnSpc>
            </a:pPr>
            <a:r>
              <a:rPr lang="en-US" sz="2000">
                <a:solidFill>
                  <a:srgbClr val="FFFFFF"/>
                </a:solidFill>
                <a:latin typeface="Canva Sans"/>
                <a:ea typeface="Canva Sans"/>
                <a:cs typeface="Canva Sans"/>
                <a:sym typeface="Canva Sans"/>
              </a:rPr>
              <a:t>       for healthcare provider leaders.</a:t>
            </a:r>
            <a:r>
              <a:rPr lang="en-US" sz="2000" i="1">
                <a:solidFill>
                  <a:srgbClr val="FFFFFF"/>
                </a:solidFill>
                <a:latin typeface="Canva Sans Italics"/>
                <a:ea typeface="Canva Sans Italics"/>
                <a:cs typeface="Canva Sans Italics"/>
                <a:sym typeface="Canva Sans Italics"/>
              </a:rPr>
              <a:t> [Dissertation].</a:t>
            </a:r>
          </a:p>
          <a:p>
            <a:pPr algn="l">
              <a:lnSpc>
                <a:spcPts val="2800"/>
              </a:lnSpc>
            </a:pPr>
            <a:r>
              <a:rPr lang="en-US" sz="2000" i="1">
                <a:solidFill>
                  <a:srgbClr val="FFFFFF"/>
                </a:solidFill>
                <a:latin typeface="Canva Sans Italics"/>
                <a:ea typeface="Canva Sans Italics"/>
                <a:cs typeface="Canva Sans Italics"/>
                <a:sym typeface="Canva Sans Italics"/>
              </a:rPr>
              <a:t>       </a:t>
            </a:r>
            <a:r>
              <a:rPr lang="en-US" sz="2000">
                <a:solidFill>
                  <a:srgbClr val="FFFFFF"/>
                </a:solidFill>
                <a:latin typeface="Canva Sans"/>
                <a:ea typeface="Canva Sans"/>
                <a:cs typeface="Canva Sans"/>
                <a:sym typeface="Canva Sans"/>
              </a:rPr>
              <a:t>University of South Florida, 31328699.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604203" y="4148245"/>
            <a:ext cx="8340821" cy="5598776"/>
          </a:xfrm>
          <a:custGeom>
            <a:avLst/>
            <a:gdLst/>
            <a:ahLst/>
            <a:cxnLst/>
            <a:rect l="l" t="t" r="r" b="b"/>
            <a:pathLst>
              <a:path w="8340821" h="5598776">
                <a:moveTo>
                  <a:pt x="0" y="0"/>
                </a:moveTo>
                <a:lnTo>
                  <a:pt x="8340822" y="0"/>
                </a:lnTo>
                <a:lnTo>
                  <a:pt x="8340822" y="5598776"/>
                </a:lnTo>
                <a:lnTo>
                  <a:pt x="0" y="5598776"/>
                </a:lnTo>
                <a:lnTo>
                  <a:pt x="0" y="0"/>
                </a:lnTo>
                <a:close/>
              </a:path>
            </a:pathLst>
          </a:custGeom>
          <a:blipFill>
            <a:blip r:embed="rId2"/>
            <a:stretch>
              <a:fillRect/>
            </a:stretch>
          </a:blipFill>
        </p:spPr>
      </p:sp>
      <p:sp>
        <p:nvSpPr>
          <p:cNvPr id="3" name="Freeform 3"/>
          <p:cNvSpPr/>
          <p:nvPr/>
        </p:nvSpPr>
        <p:spPr>
          <a:xfrm>
            <a:off x="9409467" y="2173256"/>
            <a:ext cx="8356382" cy="5598776"/>
          </a:xfrm>
          <a:custGeom>
            <a:avLst/>
            <a:gdLst/>
            <a:ahLst/>
            <a:cxnLst/>
            <a:rect l="l" t="t" r="r" b="b"/>
            <a:pathLst>
              <a:path w="8356382" h="5598776">
                <a:moveTo>
                  <a:pt x="0" y="0"/>
                </a:moveTo>
                <a:lnTo>
                  <a:pt x="8356382" y="0"/>
                </a:lnTo>
                <a:lnTo>
                  <a:pt x="8356382" y="5598776"/>
                </a:lnTo>
                <a:lnTo>
                  <a:pt x="0" y="5598776"/>
                </a:lnTo>
                <a:lnTo>
                  <a:pt x="0" y="0"/>
                </a:lnTo>
                <a:close/>
              </a:path>
            </a:pathLst>
          </a:custGeom>
          <a:blipFill>
            <a:blip r:embed="rId3"/>
            <a:stretch>
              <a:fillRect/>
            </a:stretch>
          </a:blipFill>
        </p:spPr>
      </p:sp>
      <p:sp>
        <p:nvSpPr>
          <p:cNvPr id="4" name="TextBox 4"/>
          <p:cNvSpPr txBox="1"/>
          <p:nvPr/>
        </p:nvSpPr>
        <p:spPr>
          <a:xfrm>
            <a:off x="1181100" y="817532"/>
            <a:ext cx="13531521" cy="1355724"/>
          </a:xfrm>
          <a:prstGeom prst="rect">
            <a:avLst/>
          </a:prstGeom>
        </p:spPr>
        <p:txBody>
          <a:bodyPr lIns="0" tIns="0" rIns="0" bIns="0" rtlCol="0" anchor="t">
            <a:spAutoFit/>
          </a:bodyPr>
          <a:lstStyle/>
          <a:p>
            <a:pPr marL="0" lvl="0" indent="0" algn="l">
              <a:lnSpc>
                <a:spcPts val="8299"/>
              </a:lnSpc>
            </a:pPr>
            <a:r>
              <a:rPr lang="en-US" sz="9999">
                <a:solidFill>
                  <a:srgbClr val="5271FF"/>
                </a:solidFill>
                <a:latin typeface="Impact"/>
                <a:ea typeface="Impact"/>
                <a:cs typeface="Impact"/>
                <a:sym typeface="Impact"/>
              </a:rPr>
              <a:t>PRINCIPLES OF PLAY</a:t>
            </a:r>
          </a:p>
        </p:txBody>
      </p:sp>
      <p:sp>
        <p:nvSpPr>
          <p:cNvPr id="5" name="TextBox 5"/>
          <p:cNvSpPr txBox="1"/>
          <p:nvPr/>
        </p:nvSpPr>
        <p:spPr>
          <a:xfrm>
            <a:off x="1348991" y="2391737"/>
            <a:ext cx="6851246" cy="1038225"/>
          </a:xfrm>
          <a:prstGeom prst="rect">
            <a:avLst/>
          </a:prstGeom>
        </p:spPr>
        <p:txBody>
          <a:bodyPr lIns="0" tIns="0" rIns="0" bIns="0" rtlCol="0" anchor="t">
            <a:spAutoFit/>
          </a:bodyPr>
          <a:lstStyle/>
          <a:p>
            <a:pPr algn="ctr">
              <a:lnSpc>
                <a:spcPts val="8400"/>
              </a:lnSpc>
              <a:spcBef>
                <a:spcPct val="0"/>
              </a:spcBef>
            </a:pPr>
            <a:r>
              <a:rPr lang="en-US" sz="6000" b="1">
                <a:solidFill>
                  <a:srgbClr val="FFFFFF"/>
                </a:solidFill>
                <a:latin typeface="Aileron Bold"/>
                <a:ea typeface="Aileron Bold"/>
                <a:cs typeface="Aileron Bold"/>
                <a:sym typeface="Aileron Bold"/>
              </a:rPr>
              <a:t>Embodiment</a:t>
            </a:r>
          </a:p>
        </p:txBody>
      </p:sp>
      <p:sp>
        <p:nvSpPr>
          <p:cNvPr id="6" name="TextBox 6"/>
          <p:cNvSpPr txBox="1"/>
          <p:nvPr/>
        </p:nvSpPr>
        <p:spPr>
          <a:xfrm>
            <a:off x="9409467" y="8239125"/>
            <a:ext cx="8356382" cy="1019175"/>
          </a:xfrm>
          <a:prstGeom prst="rect">
            <a:avLst/>
          </a:prstGeom>
        </p:spPr>
        <p:txBody>
          <a:bodyPr lIns="0" tIns="0" rIns="0" bIns="0" rtlCol="0" anchor="t">
            <a:spAutoFit/>
          </a:bodyPr>
          <a:lstStyle/>
          <a:p>
            <a:pPr algn="ctr">
              <a:lnSpc>
                <a:spcPts val="8399"/>
              </a:lnSpc>
              <a:spcBef>
                <a:spcPct val="0"/>
              </a:spcBef>
            </a:pPr>
            <a:r>
              <a:rPr lang="en-US" sz="5999" b="1">
                <a:solidFill>
                  <a:srgbClr val="4B60E3"/>
                </a:solidFill>
                <a:latin typeface="Aileron Bold"/>
                <a:ea typeface="Aileron Bold"/>
                <a:cs typeface="Aileron Bold"/>
                <a:sym typeface="Aileron Bold"/>
              </a:rPr>
              <a:t>Affordances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9482941" y="3697317"/>
            <a:ext cx="8127577" cy="6095683"/>
          </a:xfrm>
          <a:custGeom>
            <a:avLst/>
            <a:gdLst/>
            <a:ahLst/>
            <a:cxnLst/>
            <a:rect l="l" t="t" r="r" b="b"/>
            <a:pathLst>
              <a:path w="8127577" h="6095683">
                <a:moveTo>
                  <a:pt x="0" y="0"/>
                </a:moveTo>
                <a:lnTo>
                  <a:pt x="8127577" y="0"/>
                </a:lnTo>
                <a:lnTo>
                  <a:pt x="8127577" y="6095683"/>
                </a:lnTo>
                <a:lnTo>
                  <a:pt x="0" y="6095683"/>
                </a:lnTo>
                <a:lnTo>
                  <a:pt x="0" y="0"/>
                </a:lnTo>
                <a:close/>
              </a:path>
            </a:pathLst>
          </a:custGeom>
          <a:blipFill>
            <a:blip r:embed="rId2"/>
            <a:stretch>
              <a:fillRect/>
            </a:stretch>
          </a:blipFill>
        </p:spPr>
      </p:sp>
      <p:sp>
        <p:nvSpPr>
          <p:cNvPr id="3" name="Freeform 3"/>
          <p:cNvSpPr/>
          <p:nvPr/>
        </p:nvSpPr>
        <p:spPr>
          <a:xfrm>
            <a:off x="677482" y="2325656"/>
            <a:ext cx="8335952" cy="5949313"/>
          </a:xfrm>
          <a:custGeom>
            <a:avLst/>
            <a:gdLst/>
            <a:ahLst/>
            <a:cxnLst/>
            <a:rect l="l" t="t" r="r" b="b"/>
            <a:pathLst>
              <a:path w="8335952" h="5949313">
                <a:moveTo>
                  <a:pt x="0" y="0"/>
                </a:moveTo>
                <a:lnTo>
                  <a:pt x="8335952" y="0"/>
                </a:lnTo>
                <a:lnTo>
                  <a:pt x="8335952" y="5949312"/>
                </a:lnTo>
                <a:lnTo>
                  <a:pt x="0" y="5949312"/>
                </a:lnTo>
                <a:lnTo>
                  <a:pt x="0" y="0"/>
                </a:lnTo>
                <a:close/>
              </a:path>
            </a:pathLst>
          </a:custGeom>
          <a:blipFill>
            <a:blip r:embed="rId3"/>
            <a:stretch>
              <a:fillRect l="-7053"/>
            </a:stretch>
          </a:blipFill>
        </p:spPr>
      </p:sp>
      <p:sp>
        <p:nvSpPr>
          <p:cNvPr id="4" name="TextBox 4"/>
          <p:cNvSpPr txBox="1"/>
          <p:nvPr/>
        </p:nvSpPr>
        <p:spPr>
          <a:xfrm>
            <a:off x="1333500" y="969932"/>
            <a:ext cx="13531521" cy="1355724"/>
          </a:xfrm>
          <a:prstGeom prst="rect">
            <a:avLst/>
          </a:prstGeom>
        </p:spPr>
        <p:txBody>
          <a:bodyPr lIns="0" tIns="0" rIns="0" bIns="0" rtlCol="0" anchor="t">
            <a:spAutoFit/>
          </a:bodyPr>
          <a:lstStyle/>
          <a:p>
            <a:pPr marL="0" lvl="0" indent="0" algn="l">
              <a:lnSpc>
                <a:spcPts val="8299"/>
              </a:lnSpc>
            </a:pPr>
            <a:r>
              <a:rPr lang="en-US" sz="9999">
                <a:solidFill>
                  <a:srgbClr val="5271FF"/>
                </a:solidFill>
                <a:latin typeface="Impact"/>
                <a:ea typeface="Impact"/>
                <a:cs typeface="Impact"/>
                <a:sym typeface="Impact"/>
              </a:rPr>
              <a:t>PRINCIPLES OF PLAY</a:t>
            </a:r>
          </a:p>
        </p:txBody>
      </p:sp>
      <p:sp>
        <p:nvSpPr>
          <p:cNvPr id="5" name="TextBox 5"/>
          <p:cNvSpPr txBox="1"/>
          <p:nvPr/>
        </p:nvSpPr>
        <p:spPr>
          <a:xfrm>
            <a:off x="10544011" y="2211356"/>
            <a:ext cx="6005438" cy="1019175"/>
          </a:xfrm>
          <a:prstGeom prst="rect">
            <a:avLst/>
          </a:prstGeom>
        </p:spPr>
        <p:txBody>
          <a:bodyPr lIns="0" tIns="0" rIns="0" bIns="0" rtlCol="0" anchor="t">
            <a:spAutoFit/>
          </a:bodyPr>
          <a:lstStyle/>
          <a:p>
            <a:pPr algn="ctr">
              <a:lnSpc>
                <a:spcPts val="8399"/>
              </a:lnSpc>
              <a:spcBef>
                <a:spcPct val="0"/>
              </a:spcBef>
            </a:pPr>
            <a:r>
              <a:rPr lang="en-US" sz="5999" b="1">
                <a:solidFill>
                  <a:srgbClr val="FFFFFF"/>
                </a:solidFill>
                <a:latin typeface="Aileron Bold"/>
                <a:ea typeface="Aileron Bold"/>
                <a:cs typeface="Aileron Bold"/>
                <a:sym typeface="Aileron Bold"/>
              </a:rPr>
              <a:t>Movement</a:t>
            </a:r>
          </a:p>
        </p:txBody>
      </p:sp>
      <p:sp>
        <p:nvSpPr>
          <p:cNvPr id="6" name="TextBox 6"/>
          <p:cNvSpPr txBox="1"/>
          <p:nvPr/>
        </p:nvSpPr>
        <p:spPr>
          <a:xfrm>
            <a:off x="677482" y="8677275"/>
            <a:ext cx="8335952" cy="1038225"/>
          </a:xfrm>
          <a:prstGeom prst="rect">
            <a:avLst/>
          </a:prstGeom>
        </p:spPr>
        <p:txBody>
          <a:bodyPr lIns="0" tIns="0" rIns="0" bIns="0" rtlCol="0" anchor="t">
            <a:spAutoFit/>
          </a:bodyPr>
          <a:lstStyle/>
          <a:p>
            <a:pPr algn="ctr">
              <a:lnSpc>
                <a:spcPts val="8400"/>
              </a:lnSpc>
              <a:spcBef>
                <a:spcPct val="0"/>
              </a:spcBef>
            </a:pPr>
            <a:r>
              <a:rPr lang="en-US" sz="6000" b="1">
                <a:solidFill>
                  <a:srgbClr val="4B60E3"/>
                </a:solidFill>
                <a:latin typeface="Aileron Bold"/>
                <a:ea typeface="Aileron Bold"/>
                <a:cs typeface="Aileron Bold"/>
                <a:sym typeface="Aileron Bold"/>
              </a:rPr>
              <a:t>Skills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9144000" y="3750529"/>
            <a:ext cx="3929176" cy="5135502"/>
          </a:xfrm>
          <a:custGeom>
            <a:avLst/>
            <a:gdLst/>
            <a:ahLst/>
            <a:cxnLst/>
            <a:rect l="l" t="t" r="r" b="b"/>
            <a:pathLst>
              <a:path w="3929176" h="5135502">
                <a:moveTo>
                  <a:pt x="0" y="0"/>
                </a:moveTo>
                <a:lnTo>
                  <a:pt x="3929176" y="0"/>
                </a:lnTo>
                <a:lnTo>
                  <a:pt x="3929176" y="5135501"/>
                </a:lnTo>
                <a:lnTo>
                  <a:pt x="0" y="5135501"/>
                </a:lnTo>
                <a:lnTo>
                  <a:pt x="0" y="0"/>
                </a:lnTo>
                <a:close/>
              </a:path>
            </a:pathLst>
          </a:custGeom>
          <a:blipFill>
            <a:blip r:embed="rId2"/>
            <a:stretch>
              <a:fillRect/>
            </a:stretch>
          </a:blipFill>
        </p:spPr>
      </p:sp>
      <p:sp>
        <p:nvSpPr>
          <p:cNvPr id="3" name="Freeform 3"/>
          <p:cNvSpPr/>
          <p:nvPr/>
        </p:nvSpPr>
        <p:spPr>
          <a:xfrm>
            <a:off x="3933272" y="3750529"/>
            <a:ext cx="5135502" cy="5135502"/>
          </a:xfrm>
          <a:custGeom>
            <a:avLst/>
            <a:gdLst/>
            <a:ahLst/>
            <a:cxnLst/>
            <a:rect l="l" t="t" r="r" b="b"/>
            <a:pathLst>
              <a:path w="5135502" h="5135502">
                <a:moveTo>
                  <a:pt x="0" y="0"/>
                </a:moveTo>
                <a:lnTo>
                  <a:pt x="5135502" y="0"/>
                </a:lnTo>
                <a:lnTo>
                  <a:pt x="5135502" y="5135501"/>
                </a:lnTo>
                <a:lnTo>
                  <a:pt x="0" y="5135501"/>
                </a:lnTo>
                <a:lnTo>
                  <a:pt x="0" y="0"/>
                </a:lnTo>
                <a:close/>
              </a:path>
            </a:pathLst>
          </a:custGeom>
          <a:blipFill>
            <a:blip r:embed="rId3"/>
            <a:stretch>
              <a:fillRect/>
            </a:stretch>
          </a:blipFill>
        </p:spPr>
      </p:sp>
      <p:sp>
        <p:nvSpPr>
          <p:cNvPr id="4" name="Freeform 4"/>
          <p:cNvSpPr/>
          <p:nvPr/>
        </p:nvSpPr>
        <p:spPr>
          <a:xfrm>
            <a:off x="0" y="3754510"/>
            <a:ext cx="3858046" cy="5135502"/>
          </a:xfrm>
          <a:custGeom>
            <a:avLst/>
            <a:gdLst/>
            <a:ahLst/>
            <a:cxnLst/>
            <a:rect l="l" t="t" r="r" b="b"/>
            <a:pathLst>
              <a:path w="3858046" h="5135502">
                <a:moveTo>
                  <a:pt x="0" y="0"/>
                </a:moveTo>
                <a:lnTo>
                  <a:pt x="3858046" y="0"/>
                </a:lnTo>
                <a:lnTo>
                  <a:pt x="3858046" y="5135502"/>
                </a:lnTo>
                <a:lnTo>
                  <a:pt x="0" y="5135502"/>
                </a:lnTo>
                <a:lnTo>
                  <a:pt x="0" y="0"/>
                </a:lnTo>
                <a:close/>
              </a:path>
            </a:pathLst>
          </a:custGeom>
          <a:blipFill>
            <a:blip r:embed="rId4"/>
            <a:stretch>
              <a:fillRect/>
            </a:stretch>
          </a:blipFill>
        </p:spPr>
      </p:sp>
      <p:sp>
        <p:nvSpPr>
          <p:cNvPr id="5" name="Freeform 5"/>
          <p:cNvSpPr/>
          <p:nvPr/>
        </p:nvSpPr>
        <p:spPr>
          <a:xfrm>
            <a:off x="13165337" y="3754510"/>
            <a:ext cx="5122663" cy="5135502"/>
          </a:xfrm>
          <a:custGeom>
            <a:avLst/>
            <a:gdLst/>
            <a:ahLst/>
            <a:cxnLst/>
            <a:rect l="l" t="t" r="r" b="b"/>
            <a:pathLst>
              <a:path w="5122663" h="5135502">
                <a:moveTo>
                  <a:pt x="0" y="0"/>
                </a:moveTo>
                <a:lnTo>
                  <a:pt x="5122663" y="0"/>
                </a:lnTo>
                <a:lnTo>
                  <a:pt x="5122663" y="5135502"/>
                </a:lnTo>
                <a:lnTo>
                  <a:pt x="0" y="5135502"/>
                </a:lnTo>
                <a:lnTo>
                  <a:pt x="0" y="0"/>
                </a:lnTo>
                <a:close/>
              </a:path>
            </a:pathLst>
          </a:custGeom>
          <a:blipFill>
            <a:blip r:embed="rId5"/>
            <a:stretch>
              <a:fillRect/>
            </a:stretch>
          </a:blipFill>
        </p:spPr>
      </p:sp>
      <p:sp>
        <p:nvSpPr>
          <p:cNvPr id="6" name="TextBox 6"/>
          <p:cNvSpPr txBox="1"/>
          <p:nvPr/>
        </p:nvSpPr>
        <p:spPr>
          <a:xfrm>
            <a:off x="1380085" y="977778"/>
            <a:ext cx="13531521" cy="1355724"/>
          </a:xfrm>
          <a:prstGeom prst="rect">
            <a:avLst/>
          </a:prstGeom>
        </p:spPr>
        <p:txBody>
          <a:bodyPr lIns="0" tIns="0" rIns="0" bIns="0" rtlCol="0" anchor="t">
            <a:spAutoFit/>
          </a:bodyPr>
          <a:lstStyle/>
          <a:p>
            <a:pPr marL="0" lvl="0" indent="0" algn="l">
              <a:lnSpc>
                <a:spcPts val="8299"/>
              </a:lnSpc>
            </a:pPr>
            <a:r>
              <a:rPr lang="en-US" sz="9999">
                <a:solidFill>
                  <a:srgbClr val="5271FF"/>
                </a:solidFill>
                <a:latin typeface="Impact"/>
                <a:ea typeface="Impact"/>
                <a:cs typeface="Impact"/>
                <a:sym typeface="Impact"/>
              </a:rPr>
              <a:t>PRINCIPLES OF PLAY</a:t>
            </a:r>
          </a:p>
        </p:txBody>
      </p:sp>
      <p:grpSp>
        <p:nvGrpSpPr>
          <p:cNvPr id="7" name="Group 7"/>
          <p:cNvGrpSpPr/>
          <p:nvPr/>
        </p:nvGrpSpPr>
        <p:grpSpPr>
          <a:xfrm>
            <a:off x="20024" y="9098842"/>
            <a:ext cx="3838022" cy="530225"/>
            <a:chOff x="0" y="0"/>
            <a:chExt cx="8503646" cy="1174783"/>
          </a:xfrm>
        </p:grpSpPr>
        <p:sp>
          <p:nvSpPr>
            <p:cNvPr id="8" name="Freeform 8"/>
            <p:cNvSpPr/>
            <p:nvPr/>
          </p:nvSpPr>
          <p:spPr>
            <a:xfrm>
              <a:off x="0" y="0"/>
              <a:ext cx="8503646" cy="1174783"/>
            </a:xfrm>
            <a:custGeom>
              <a:avLst/>
              <a:gdLst/>
              <a:ahLst/>
              <a:cxnLst/>
              <a:rect l="l" t="t" r="r" b="b"/>
              <a:pathLst>
                <a:path w="8503646" h="1174783">
                  <a:moveTo>
                    <a:pt x="0" y="0"/>
                  </a:moveTo>
                  <a:lnTo>
                    <a:pt x="8503646" y="0"/>
                  </a:lnTo>
                  <a:lnTo>
                    <a:pt x="8503646" y="1174783"/>
                  </a:lnTo>
                  <a:lnTo>
                    <a:pt x="0" y="1174783"/>
                  </a:lnTo>
                  <a:close/>
                </a:path>
              </a:pathLst>
            </a:custGeom>
            <a:solidFill>
              <a:srgbClr val="000000">
                <a:alpha val="0"/>
              </a:srgbClr>
            </a:solidFill>
          </p:spPr>
        </p:sp>
        <p:sp>
          <p:nvSpPr>
            <p:cNvPr id="9" name="TextBox 9"/>
            <p:cNvSpPr txBox="1"/>
            <p:nvPr/>
          </p:nvSpPr>
          <p:spPr>
            <a:xfrm>
              <a:off x="0" y="0"/>
              <a:ext cx="8503646" cy="1174783"/>
            </a:xfrm>
            <a:prstGeom prst="rect">
              <a:avLst/>
            </a:prstGeom>
          </p:spPr>
          <p:txBody>
            <a:bodyPr lIns="0" tIns="0" rIns="0" bIns="0" rtlCol="0" anchor="ctr"/>
            <a:lstStyle/>
            <a:p>
              <a:pPr algn="ctr">
                <a:lnSpc>
                  <a:spcPts val="1679"/>
                </a:lnSpc>
              </a:pPr>
              <a:r>
                <a:rPr lang="en-US" sz="1749">
                  <a:solidFill>
                    <a:srgbClr val="FFFFFF"/>
                  </a:solidFill>
                  <a:latin typeface="Arial"/>
                  <a:ea typeface="Arial"/>
                  <a:cs typeface="Arial"/>
                  <a:sym typeface="Arial"/>
                </a:rPr>
                <a:t>Franz Xaver Messerschmidt, </a:t>
              </a:r>
            </a:p>
            <a:p>
              <a:pPr algn="ctr">
                <a:lnSpc>
                  <a:spcPts val="1679"/>
                </a:lnSpc>
              </a:pPr>
              <a:r>
                <a:rPr lang="en-US" sz="1749" i="1">
                  <a:solidFill>
                    <a:srgbClr val="FFFFFF"/>
                  </a:solidFill>
                  <a:latin typeface="Arial Italics"/>
                  <a:ea typeface="Arial Italics"/>
                  <a:cs typeface="Arial Italics"/>
                  <a:sym typeface="Arial Italics"/>
                </a:rPr>
                <a:t>The Vexed Man</a:t>
              </a:r>
              <a:r>
                <a:rPr lang="en-US" sz="1749">
                  <a:solidFill>
                    <a:srgbClr val="FFFFFF"/>
                  </a:solidFill>
                  <a:latin typeface="Arial"/>
                  <a:ea typeface="Arial"/>
                  <a:cs typeface="Arial"/>
                  <a:sym typeface="Arial"/>
                </a:rPr>
                <a:t>, 1771-83.</a:t>
              </a:r>
            </a:p>
          </p:txBody>
        </p:sp>
      </p:grpSp>
      <p:grpSp>
        <p:nvGrpSpPr>
          <p:cNvPr id="10" name="Group 10"/>
          <p:cNvGrpSpPr/>
          <p:nvPr/>
        </p:nvGrpSpPr>
        <p:grpSpPr>
          <a:xfrm>
            <a:off x="3933272" y="9098842"/>
            <a:ext cx="5135502" cy="322113"/>
            <a:chOff x="0" y="0"/>
            <a:chExt cx="11378383" cy="713685"/>
          </a:xfrm>
        </p:grpSpPr>
        <p:sp>
          <p:nvSpPr>
            <p:cNvPr id="11" name="Freeform 11"/>
            <p:cNvSpPr/>
            <p:nvPr/>
          </p:nvSpPr>
          <p:spPr>
            <a:xfrm>
              <a:off x="0" y="0"/>
              <a:ext cx="11378383" cy="713685"/>
            </a:xfrm>
            <a:custGeom>
              <a:avLst/>
              <a:gdLst/>
              <a:ahLst/>
              <a:cxnLst/>
              <a:rect l="l" t="t" r="r" b="b"/>
              <a:pathLst>
                <a:path w="11378383" h="713685">
                  <a:moveTo>
                    <a:pt x="0" y="0"/>
                  </a:moveTo>
                  <a:lnTo>
                    <a:pt x="11378383" y="0"/>
                  </a:lnTo>
                  <a:lnTo>
                    <a:pt x="11378383" y="713685"/>
                  </a:lnTo>
                  <a:lnTo>
                    <a:pt x="0" y="713685"/>
                  </a:lnTo>
                  <a:close/>
                </a:path>
              </a:pathLst>
            </a:custGeom>
            <a:solidFill>
              <a:srgbClr val="000000">
                <a:alpha val="0"/>
              </a:srgbClr>
            </a:solidFill>
          </p:spPr>
        </p:sp>
        <p:sp>
          <p:nvSpPr>
            <p:cNvPr id="12" name="TextBox 12"/>
            <p:cNvSpPr txBox="1"/>
            <p:nvPr/>
          </p:nvSpPr>
          <p:spPr>
            <a:xfrm>
              <a:off x="0" y="0"/>
              <a:ext cx="11378383" cy="713685"/>
            </a:xfrm>
            <a:prstGeom prst="rect">
              <a:avLst/>
            </a:prstGeom>
          </p:spPr>
          <p:txBody>
            <a:bodyPr lIns="0" tIns="0" rIns="0" bIns="0" rtlCol="0" anchor="ctr"/>
            <a:lstStyle/>
            <a:p>
              <a:pPr algn="ctr">
                <a:lnSpc>
                  <a:spcPts val="1679"/>
                </a:lnSpc>
              </a:pPr>
              <a:r>
                <a:rPr lang="en-US" sz="1749">
                  <a:solidFill>
                    <a:srgbClr val="FFFFFF"/>
                  </a:solidFill>
                  <a:latin typeface="Arial"/>
                  <a:ea typeface="Arial"/>
                  <a:cs typeface="Arial"/>
                  <a:sym typeface="Arial"/>
                </a:rPr>
                <a:t>Fernand Khnopff, </a:t>
              </a:r>
              <a:r>
                <a:rPr lang="en-US" sz="1749" i="1">
                  <a:solidFill>
                    <a:srgbClr val="FFFFFF"/>
                  </a:solidFill>
                  <a:latin typeface="Arial Italics"/>
                  <a:ea typeface="Arial Italics"/>
                  <a:cs typeface="Arial Italics"/>
                  <a:sym typeface="Arial Italics"/>
                </a:rPr>
                <a:t>Jeanne Kefer</a:t>
              </a:r>
              <a:r>
                <a:rPr lang="en-US" sz="1749">
                  <a:solidFill>
                    <a:srgbClr val="FFFFFF"/>
                  </a:solidFill>
                  <a:latin typeface="Arial"/>
                  <a:ea typeface="Arial"/>
                  <a:cs typeface="Arial"/>
                  <a:sym typeface="Arial"/>
                </a:rPr>
                <a:t>, 1885.</a:t>
              </a:r>
            </a:p>
          </p:txBody>
        </p:sp>
      </p:grpSp>
      <p:grpSp>
        <p:nvGrpSpPr>
          <p:cNvPr id="13" name="Group 13"/>
          <p:cNvGrpSpPr/>
          <p:nvPr/>
        </p:nvGrpSpPr>
        <p:grpSpPr>
          <a:xfrm>
            <a:off x="9144000" y="9099562"/>
            <a:ext cx="3929176" cy="322113"/>
            <a:chOff x="0" y="0"/>
            <a:chExt cx="8705609" cy="713685"/>
          </a:xfrm>
        </p:grpSpPr>
        <p:sp>
          <p:nvSpPr>
            <p:cNvPr id="14" name="Freeform 14"/>
            <p:cNvSpPr/>
            <p:nvPr/>
          </p:nvSpPr>
          <p:spPr>
            <a:xfrm>
              <a:off x="0" y="0"/>
              <a:ext cx="8705609" cy="713685"/>
            </a:xfrm>
            <a:custGeom>
              <a:avLst/>
              <a:gdLst/>
              <a:ahLst/>
              <a:cxnLst/>
              <a:rect l="l" t="t" r="r" b="b"/>
              <a:pathLst>
                <a:path w="8705609" h="713685">
                  <a:moveTo>
                    <a:pt x="0" y="0"/>
                  </a:moveTo>
                  <a:lnTo>
                    <a:pt x="8705609" y="0"/>
                  </a:lnTo>
                  <a:lnTo>
                    <a:pt x="8705609" y="713685"/>
                  </a:lnTo>
                  <a:lnTo>
                    <a:pt x="0" y="713685"/>
                  </a:lnTo>
                  <a:close/>
                </a:path>
              </a:pathLst>
            </a:custGeom>
            <a:solidFill>
              <a:srgbClr val="000000">
                <a:alpha val="0"/>
              </a:srgbClr>
            </a:solidFill>
          </p:spPr>
        </p:sp>
        <p:sp>
          <p:nvSpPr>
            <p:cNvPr id="15" name="TextBox 15"/>
            <p:cNvSpPr txBox="1"/>
            <p:nvPr/>
          </p:nvSpPr>
          <p:spPr>
            <a:xfrm>
              <a:off x="0" y="0"/>
              <a:ext cx="8705609" cy="713685"/>
            </a:xfrm>
            <a:prstGeom prst="rect">
              <a:avLst/>
            </a:prstGeom>
          </p:spPr>
          <p:txBody>
            <a:bodyPr lIns="0" tIns="0" rIns="0" bIns="0" rtlCol="0" anchor="ctr"/>
            <a:lstStyle/>
            <a:p>
              <a:pPr algn="ctr">
                <a:lnSpc>
                  <a:spcPts val="1679"/>
                </a:lnSpc>
              </a:pPr>
              <a:r>
                <a:rPr lang="en-US" sz="1749">
                  <a:solidFill>
                    <a:srgbClr val="FFFFFF"/>
                  </a:solidFill>
                  <a:latin typeface="Arial"/>
                  <a:ea typeface="Arial"/>
                  <a:cs typeface="Arial"/>
                  <a:sym typeface="Arial"/>
                </a:rPr>
                <a:t>Richard Serra, </a:t>
              </a:r>
              <a:r>
                <a:rPr lang="en-US" sz="1749" i="1">
                  <a:solidFill>
                    <a:srgbClr val="FFFFFF"/>
                  </a:solidFill>
                  <a:latin typeface="Arial Italics"/>
                  <a:ea typeface="Arial Italics"/>
                  <a:cs typeface="Arial Italics"/>
                  <a:sym typeface="Arial Italics"/>
                </a:rPr>
                <a:t>Nova Scotia III</a:t>
              </a:r>
              <a:r>
                <a:rPr lang="en-US" sz="1749">
                  <a:solidFill>
                    <a:srgbClr val="FFFFFF"/>
                  </a:solidFill>
                  <a:latin typeface="Arial"/>
                  <a:ea typeface="Arial"/>
                  <a:cs typeface="Arial"/>
                  <a:sym typeface="Arial"/>
                </a:rPr>
                <a:t>, 1983.</a:t>
              </a:r>
            </a:p>
          </p:txBody>
        </p:sp>
      </p:grpSp>
      <p:grpSp>
        <p:nvGrpSpPr>
          <p:cNvPr id="16" name="Group 16"/>
          <p:cNvGrpSpPr/>
          <p:nvPr/>
        </p:nvGrpSpPr>
        <p:grpSpPr>
          <a:xfrm>
            <a:off x="13168426" y="8996225"/>
            <a:ext cx="5119574" cy="425450"/>
            <a:chOff x="0" y="0"/>
            <a:chExt cx="11343095" cy="942640"/>
          </a:xfrm>
        </p:grpSpPr>
        <p:sp>
          <p:nvSpPr>
            <p:cNvPr id="17" name="Freeform 17"/>
            <p:cNvSpPr/>
            <p:nvPr/>
          </p:nvSpPr>
          <p:spPr>
            <a:xfrm>
              <a:off x="0" y="0"/>
              <a:ext cx="11343094" cy="942640"/>
            </a:xfrm>
            <a:custGeom>
              <a:avLst/>
              <a:gdLst/>
              <a:ahLst/>
              <a:cxnLst/>
              <a:rect l="l" t="t" r="r" b="b"/>
              <a:pathLst>
                <a:path w="11343094" h="942640">
                  <a:moveTo>
                    <a:pt x="0" y="0"/>
                  </a:moveTo>
                  <a:lnTo>
                    <a:pt x="11343094" y="0"/>
                  </a:lnTo>
                  <a:lnTo>
                    <a:pt x="11343094" y="942640"/>
                  </a:lnTo>
                  <a:lnTo>
                    <a:pt x="0" y="942640"/>
                  </a:lnTo>
                  <a:close/>
                </a:path>
              </a:pathLst>
            </a:custGeom>
            <a:solidFill>
              <a:srgbClr val="000000">
                <a:alpha val="0"/>
              </a:srgbClr>
            </a:solidFill>
          </p:spPr>
        </p:sp>
        <p:sp>
          <p:nvSpPr>
            <p:cNvPr id="18" name="TextBox 18"/>
            <p:cNvSpPr txBox="1"/>
            <p:nvPr/>
          </p:nvSpPr>
          <p:spPr>
            <a:xfrm>
              <a:off x="0" y="0"/>
              <a:ext cx="11343095" cy="942640"/>
            </a:xfrm>
            <a:prstGeom prst="rect">
              <a:avLst/>
            </a:prstGeom>
          </p:spPr>
          <p:txBody>
            <a:bodyPr lIns="0" tIns="0" rIns="0" bIns="0" rtlCol="0" anchor="ctr"/>
            <a:lstStyle/>
            <a:p>
              <a:pPr algn="ctr">
                <a:lnSpc>
                  <a:spcPts val="1679"/>
                </a:lnSpc>
              </a:pPr>
              <a:r>
                <a:rPr lang="en-US" sz="1749">
                  <a:solidFill>
                    <a:srgbClr val="FFFFFF"/>
                  </a:solidFill>
                  <a:latin typeface="Arial"/>
                  <a:ea typeface="Arial"/>
                  <a:cs typeface="Arial"/>
                  <a:sym typeface="Arial"/>
                </a:rPr>
                <a:t>Richard Learoyd, </a:t>
              </a:r>
              <a:r>
                <a:rPr lang="en-US" sz="1749" i="1">
                  <a:solidFill>
                    <a:srgbClr val="FFFFFF"/>
                  </a:solidFill>
                  <a:latin typeface="Arial Italics"/>
                  <a:ea typeface="Arial Italics"/>
                  <a:cs typeface="Arial Italics"/>
                  <a:sym typeface="Arial Italics"/>
                </a:rPr>
                <a:t>Vanessa</a:t>
              </a:r>
              <a:r>
                <a:rPr lang="en-US" sz="1749">
                  <a:solidFill>
                    <a:srgbClr val="FFFFFF"/>
                  </a:solidFill>
                  <a:latin typeface="Arial"/>
                  <a:ea typeface="Arial"/>
                  <a:cs typeface="Arial"/>
                  <a:sym typeface="Arial"/>
                </a:rPr>
                <a:t>, 2013.</a:t>
              </a:r>
            </a:p>
          </p:txBody>
        </p:sp>
      </p:grpSp>
      <p:sp>
        <p:nvSpPr>
          <p:cNvPr id="19" name="TextBox 19"/>
          <p:cNvSpPr txBox="1"/>
          <p:nvPr/>
        </p:nvSpPr>
        <p:spPr>
          <a:xfrm>
            <a:off x="490013" y="2209677"/>
            <a:ext cx="6851246" cy="1038225"/>
          </a:xfrm>
          <a:prstGeom prst="rect">
            <a:avLst/>
          </a:prstGeom>
        </p:spPr>
        <p:txBody>
          <a:bodyPr lIns="0" tIns="0" rIns="0" bIns="0" rtlCol="0" anchor="t">
            <a:spAutoFit/>
          </a:bodyPr>
          <a:lstStyle/>
          <a:p>
            <a:pPr algn="ctr">
              <a:lnSpc>
                <a:spcPts val="8400"/>
              </a:lnSpc>
              <a:spcBef>
                <a:spcPct val="0"/>
              </a:spcBef>
            </a:pPr>
            <a:r>
              <a:rPr lang="en-US" sz="6000" b="1">
                <a:solidFill>
                  <a:srgbClr val="FFFFFF"/>
                </a:solidFill>
                <a:latin typeface="Aileron Bold"/>
                <a:ea typeface="Aileron Bold"/>
                <a:cs typeface="Aileron Bold"/>
                <a:sym typeface="Aileron Bold"/>
              </a:rPr>
              <a:t>Emotion</a:t>
            </a:r>
          </a:p>
        </p:txBody>
      </p:sp>
      <p:sp>
        <p:nvSpPr>
          <p:cNvPr id="20" name="TextBox 20"/>
          <p:cNvSpPr txBox="1"/>
          <p:nvPr/>
        </p:nvSpPr>
        <p:spPr>
          <a:xfrm>
            <a:off x="3840410" y="2275943"/>
            <a:ext cx="9031581" cy="1019175"/>
          </a:xfrm>
          <a:prstGeom prst="rect">
            <a:avLst/>
          </a:prstGeom>
        </p:spPr>
        <p:txBody>
          <a:bodyPr lIns="0" tIns="0" rIns="0" bIns="0" rtlCol="0" anchor="t">
            <a:spAutoFit/>
          </a:bodyPr>
          <a:lstStyle/>
          <a:p>
            <a:pPr algn="ctr">
              <a:lnSpc>
                <a:spcPts val="8399"/>
              </a:lnSpc>
              <a:spcBef>
                <a:spcPct val="0"/>
              </a:spcBef>
            </a:pPr>
            <a:r>
              <a:rPr lang="en-US" sz="5999" b="1">
                <a:solidFill>
                  <a:srgbClr val="4B60E3"/>
                </a:solidFill>
                <a:latin typeface="Aileron Bold"/>
                <a:ea typeface="Aileron Bold"/>
                <a:cs typeface="Aileron Bold"/>
                <a:sym typeface="Aileron Bold"/>
              </a:rPr>
              <a:t>Empathy</a:t>
            </a:r>
          </a:p>
        </p:txBody>
      </p:sp>
      <p:sp>
        <p:nvSpPr>
          <p:cNvPr id="21" name="TextBox 21"/>
          <p:cNvSpPr txBox="1"/>
          <p:nvPr/>
        </p:nvSpPr>
        <p:spPr>
          <a:xfrm>
            <a:off x="11384826" y="2274899"/>
            <a:ext cx="6005438" cy="1019175"/>
          </a:xfrm>
          <a:prstGeom prst="rect">
            <a:avLst/>
          </a:prstGeom>
        </p:spPr>
        <p:txBody>
          <a:bodyPr lIns="0" tIns="0" rIns="0" bIns="0" rtlCol="0" anchor="t">
            <a:spAutoFit/>
          </a:bodyPr>
          <a:lstStyle/>
          <a:p>
            <a:pPr algn="ctr">
              <a:lnSpc>
                <a:spcPts val="8399"/>
              </a:lnSpc>
              <a:spcBef>
                <a:spcPct val="0"/>
              </a:spcBef>
            </a:pPr>
            <a:r>
              <a:rPr lang="en-US" sz="5999" b="1">
                <a:solidFill>
                  <a:srgbClr val="FFFFFF"/>
                </a:solidFill>
                <a:latin typeface="Aileron Bold"/>
                <a:ea typeface="Aileron Bold"/>
                <a:cs typeface="Aileron Bold"/>
                <a:sym typeface="Aileron Bold"/>
              </a:rPr>
              <a:t>Intersubjectivity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5900429" y="1447107"/>
            <a:ext cx="6487141" cy="8649521"/>
          </a:xfrm>
          <a:custGeom>
            <a:avLst/>
            <a:gdLst/>
            <a:ahLst/>
            <a:cxnLst/>
            <a:rect l="l" t="t" r="r" b="b"/>
            <a:pathLst>
              <a:path w="6487141" h="8649521">
                <a:moveTo>
                  <a:pt x="0" y="0"/>
                </a:moveTo>
                <a:lnTo>
                  <a:pt x="6487142" y="0"/>
                </a:lnTo>
                <a:lnTo>
                  <a:pt x="6487142" y="8649521"/>
                </a:lnTo>
                <a:lnTo>
                  <a:pt x="0" y="8649521"/>
                </a:lnTo>
                <a:lnTo>
                  <a:pt x="0" y="0"/>
                </a:lnTo>
                <a:close/>
              </a:path>
            </a:pathLst>
          </a:custGeom>
          <a:blipFill>
            <a:blip r:embed="rId2"/>
            <a:stretch>
              <a:fillRect/>
            </a:stretch>
          </a:blipFill>
        </p:spPr>
      </p:sp>
      <p:sp>
        <p:nvSpPr>
          <p:cNvPr id="3" name="TextBox 3"/>
          <p:cNvSpPr txBox="1"/>
          <p:nvPr/>
        </p:nvSpPr>
        <p:spPr>
          <a:xfrm>
            <a:off x="599673" y="281755"/>
            <a:ext cx="7962800" cy="1355724"/>
          </a:xfrm>
          <a:prstGeom prst="rect">
            <a:avLst/>
          </a:prstGeom>
        </p:spPr>
        <p:txBody>
          <a:bodyPr lIns="0" tIns="0" rIns="0" bIns="0" rtlCol="0" anchor="t">
            <a:spAutoFit/>
          </a:bodyPr>
          <a:lstStyle/>
          <a:p>
            <a:pPr marL="0" lvl="0" indent="0" algn="l">
              <a:lnSpc>
                <a:spcPts val="8299"/>
              </a:lnSpc>
            </a:pPr>
            <a:r>
              <a:rPr lang="en-US" sz="9999">
                <a:solidFill>
                  <a:srgbClr val="5271FF"/>
                </a:solidFill>
                <a:latin typeface="Impact"/>
                <a:ea typeface="Impact"/>
                <a:cs typeface="Impact"/>
                <a:sym typeface="Impact"/>
              </a:rPr>
              <a:t>MINDFUL MOMENT</a:t>
            </a:r>
          </a:p>
        </p:txBody>
      </p:sp>
      <p:grpSp>
        <p:nvGrpSpPr>
          <p:cNvPr id="4" name="Group 4"/>
          <p:cNvGrpSpPr/>
          <p:nvPr/>
        </p:nvGrpSpPr>
        <p:grpSpPr>
          <a:xfrm>
            <a:off x="12387571" y="9604434"/>
            <a:ext cx="6052729" cy="834116"/>
            <a:chOff x="0" y="0"/>
            <a:chExt cx="14941520" cy="2059064"/>
          </a:xfrm>
        </p:grpSpPr>
        <p:sp>
          <p:nvSpPr>
            <p:cNvPr id="5" name="Freeform 5"/>
            <p:cNvSpPr/>
            <p:nvPr/>
          </p:nvSpPr>
          <p:spPr>
            <a:xfrm>
              <a:off x="0" y="0"/>
              <a:ext cx="14941521" cy="2059064"/>
            </a:xfrm>
            <a:custGeom>
              <a:avLst/>
              <a:gdLst/>
              <a:ahLst/>
              <a:cxnLst/>
              <a:rect l="l" t="t" r="r" b="b"/>
              <a:pathLst>
                <a:path w="14941521" h="2059064">
                  <a:moveTo>
                    <a:pt x="0" y="0"/>
                  </a:moveTo>
                  <a:lnTo>
                    <a:pt x="14941521" y="0"/>
                  </a:lnTo>
                  <a:lnTo>
                    <a:pt x="14941521" y="2059064"/>
                  </a:lnTo>
                  <a:lnTo>
                    <a:pt x="0" y="2059064"/>
                  </a:lnTo>
                  <a:close/>
                </a:path>
              </a:pathLst>
            </a:custGeom>
            <a:solidFill>
              <a:srgbClr val="000000">
                <a:alpha val="0"/>
              </a:srgbClr>
            </a:solidFill>
          </p:spPr>
        </p:sp>
        <p:sp>
          <p:nvSpPr>
            <p:cNvPr id="6" name="TextBox 6"/>
            <p:cNvSpPr txBox="1"/>
            <p:nvPr/>
          </p:nvSpPr>
          <p:spPr>
            <a:xfrm>
              <a:off x="0" y="0"/>
              <a:ext cx="14941520" cy="2059064"/>
            </a:xfrm>
            <a:prstGeom prst="rect">
              <a:avLst/>
            </a:prstGeom>
          </p:spPr>
          <p:txBody>
            <a:bodyPr lIns="0" tIns="0" rIns="0" bIns="0" rtlCol="0" anchor="ctr"/>
            <a:lstStyle/>
            <a:p>
              <a:pPr algn="ctr">
                <a:lnSpc>
                  <a:spcPts val="1679"/>
                </a:lnSpc>
              </a:pPr>
              <a:r>
                <a:rPr lang="en-US" sz="1749">
                  <a:solidFill>
                    <a:srgbClr val="FFFFFF"/>
                  </a:solidFill>
                  <a:latin typeface="Arial"/>
                  <a:ea typeface="Arial"/>
                  <a:cs typeface="Arial"/>
                  <a:sym typeface="Arial"/>
                </a:rPr>
                <a:t>Helen Pashgian, </a:t>
              </a:r>
              <a:r>
                <a:rPr lang="en-US" sz="1749" i="1">
                  <a:solidFill>
                    <a:srgbClr val="FFFFFF"/>
                  </a:solidFill>
                  <a:latin typeface="Arial Italics"/>
                  <a:ea typeface="Arial Italics"/>
                  <a:cs typeface="Arial Italics"/>
                  <a:sym typeface="Arial Italics"/>
                </a:rPr>
                <a:t>Untitled (Lens)</a:t>
              </a:r>
              <a:r>
                <a:rPr lang="en-US" sz="1749">
                  <a:solidFill>
                    <a:srgbClr val="FFFFFF"/>
                  </a:solidFill>
                  <a:latin typeface="Arial"/>
                  <a:ea typeface="Arial"/>
                  <a:cs typeface="Arial"/>
                  <a:sym typeface="Arial"/>
                </a:rPr>
                <a:t>, 2023. </a:t>
              </a:r>
            </a:p>
            <a:p>
              <a:pPr algn="ctr">
                <a:lnSpc>
                  <a:spcPts val="1680"/>
                </a:lnSpc>
              </a:pPr>
              <a:r>
                <a:rPr lang="en-US" sz="1750">
                  <a:solidFill>
                    <a:srgbClr val="FFFFFF"/>
                  </a:solidFill>
                  <a:latin typeface="Arial"/>
                  <a:ea typeface="Arial"/>
                  <a:cs typeface="Arial"/>
                  <a:sym typeface="Arial"/>
                </a:rPr>
                <a:t>Courtesy of the Artist © Helen Pashgian.</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545411" y="1353497"/>
            <a:ext cx="11196978" cy="8474282"/>
          </a:xfrm>
          <a:custGeom>
            <a:avLst/>
            <a:gdLst/>
            <a:ahLst/>
            <a:cxnLst/>
            <a:rect l="l" t="t" r="r" b="b"/>
            <a:pathLst>
              <a:path w="11196978" h="8474282">
                <a:moveTo>
                  <a:pt x="0" y="0"/>
                </a:moveTo>
                <a:lnTo>
                  <a:pt x="11196978" y="0"/>
                </a:lnTo>
                <a:lnTo>
                  <a:pt x="11196978" y="8474282"/>
                </a:lnTo>
                <a:lnTo>
                  <a:pt x="0" y="8474282"/>
                </a:lnTo>
                <a:lnTo>
                  <a:pt x="0" y="0"/>
                </a:lnTo>
                <a:close/>
              </a:path>
            </a:pathLst>
          </a:custGeom>
          <a:blipFill>
            <a:blip r:embed="rId2"/>
            <a:stretch>
              <a:fillRect/>
            </a:stretch>
          </a:blipFill>
        </p:spPr>
      </p:sp>
      <p:grpSp>
        <p:nvGrpSpPr>
          <p:cNvPr id="3" name="Group 3"/>
          <p:cNvGrpSpPr/>
          <p:nvPr/>
        </p:nvGrpSpPr>
        <p:grpSpPr>
          <a:xfrm>
            <a:off x="-100" y="9681950"/>
            <a:ext cx="18288000" cy="604200"/>
            <a:chOff x="0" y="0"/>
            <a:chExt cx="24384000" cy="805600"/>
          </a:xfrm>
        </p:grpSpPr>
        <p:sp>
          <p:nvSpPr>
            <p:cNvPr id="4" name="Freeform 4"/>
            <p:cNvSpPr/>
            <p:nvPr/>
          </p:nvSpPr>
          <p:spPr>
            <a:xfrm>
              <a:off x="0" y="0"/>
              <a:ext cx="24384000" cy="805600"/>
            </a:xfrm>
            <a:custGeom>
              <a:avLst/>
              <a:gdLst/>
              <a:ahLst/>
              <a:cxnLst/>
              <a:rect l="l" t="t" r="r" b="b"/>
              <a:pathLst>
                <a:path w="24384000" h="805600">
                  <a:moveTo>
                    <a:pt x="0" y="0"/>
                  </a:moveTo>
                  <a:lnTo>
                    <a:pt x="24384000" y="0"/>
                  </a:lnTo>
                  <a:lnTo>
                    <a:pt x="24384000" y="805600"/>
                  </a:lnTo>
                  <a:lnTo>
                    <a:pt x="0" y="805600"/>
                  </a:lnTo>
                  <a:close/>
                </a:path>
              </a:pathLst>
            </a:custGeom>
            <a:solidFill>
              <a:srgbClr val="000000">
                <a:alpha val="0"/>
              </a:srgbClr>
            </a:solidFill>
          </p:spPr>
        </p:sp>
        <p:sp>
          <p:nvSpPr>
            <p:cNvPr id="5" name="TextBox 5"/>
            <p:cNvSpPr txBox="1"/>
            <p:nvPr/>
          </p:nvSpPr>
          <p:spPr>
            <a:xfrm>
              <a:off x="0" y="0"/>
              <a:ext cx="24384000" cy="805600"/>
            </a:xfrm>
            <a:prstGeom prst="rect">
              <a:avLst/>
            </a:prstGeom>
          </p:spPr>
          <p:txBody>
            <a:bodyPr lIns="0" tIns="0" rIns="0" bIns="0" rtlCol="0" anchor="ctr"/>
            <a:lstStyle/>
            <a:p>
              <a:pPr algn="ctr">
                <a:lnSpc>
                  <a:spcPts val="1680"/>
                </a:lnSpc>
              </a:pPr>
              <a:r>
                <a:rPr lang="en-US" sz="1750">
                  <a:solidFill>
                    <a:srgbClr val="FFFFFF"/>
                  </a:solidFill>
                  <a:latin typeface="Arial"/>
                  <a:ea typeface="Arial"/>
                  <a:cs typeface="Arial"/>
                  <a:sym typeface="Arial"/>
                </a:rPr>
                <a:t>Jean-Joseph-Xavier Bidauld, </a:t>
              </a:r>
              <a:r>
                <a:rPr lang="en-US" sz="1750" i="1">
                  <a:solidFill>
                    <a:srgbClr val="FFFFFF"/>
                  </a:solidFill>
                  <a:latin typeface="Arial Italics"/>
                  <a:ea typeface="Arial Italics"/>
                  <a:cs typeface="Arial Italics"/>
                  <a:sym typeface="Arial Italics"/>
                </a:rPr>
                <a:t>View of the Bridge and Part of the Town of Cava, Kingdom of Naples</a:t>
              </a:r>
              <a:r>
                <a:rPr lang="en-US" sz="1750">
                  <a:solidFill>
                    <a:srgbClr val="FFFFFF"/>
                  </a:solidFill>
                  <a:latin typeface="Arial"/>
                  <a:ea typeface="Arial"/>
                  <a:cs typeface="Arial"/>
                  <a:sym typeface="Arial"/>
                </a:rPr>
                <a:t>, 1785-90.</a:t>
              </a:r>
            </a:p>
          </p:txBody>
        </p:sp>
      </p:grpSp>
      <p:sp>
        <p:nvSpPr>
          <p:cNvPr id="6" name="TextBox 6"/>
          <p:cNvSpPr txBox="1"/>
          <p:nvPr/>
        </p:nvSpPr>
        <p:spPr>
          <a:xfrm>
            <a:off x="599673" y="281755"/>
            <a:ext cx="7962800" cy="1355724"/>
          </a:xfrm>
          <a:prstGeom prst="rect">
            <a:avLst/>
          </a:prstGeom>
        </p:spPr>
        <p:txBody>
          <a:bodyPr lIns="0" tIns="0" rIns="0" bIns="0" rtlCol="0" anchor="t">
            <a:spAutoFit/>
          </a:bodyPr>
          <a:lstStyle/>
          <a:p>
            <a:pPr marL="0" lvl="0" indent="0" algn="l">
              <a:lnSpc>
                <a:spcPts val="8299"/>
              </a:lnSpc>
            </a:pPr>
            <a:r>
              <a:rPr lang="en-US" sz="9999">
                <a:solidFill>
                  <a:srgbClr val="5271FF"/>
                </a:solidFill>
                <a:latin typeface="Impact"/>
                <a:ea typeface="Impact"/>
                <a:cs typeface="Impact"/>
                <a:sym typeface="Impact"/>
              </a:rPr>
              <a:t>MINDFUL MOMENT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1771</Words>
  <Application>Microsoft Macintosh PowerPoint</Application>
  <PresentationFormat>Custom</PresentationFormat>
  <Paragraphs>354</Paragraphs>
  <Slides>49</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Canva Sans Bold</vt:lpstr>
      <vt:lpstr>Aileron Bold</vt:lpstr>
      <vt:lpstr>Canva Sans</vt:lpstr>
      <vt:lpstr>Arial Italics</vt:lpstr>
      <vt:lpstr>Helvetica World Bold</vt:lpstr>
      <vt:lpstr>Nunito Sans Expanded Bold</vt:lpstr>
      <vt:lpstr>Canva Sans Italics</vt:lpstr>
      <vt:lpstr>Canva Sans Bold Italics</vt:lpstr>
      <vt:lpstr>Impact</vt:lpstr>
      <vt:lpstr>Calibri</vt:lpstr>
      <vt:lpstr>Nunito Sans Expanded</vt:lpstr>
      <vt:lpstr>Arial</vt:lpstr>
      <vt:lpstr>Anton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Tour: Building Trust By Reimagining Public Programming 2.0</dc:title>
  <cp:lastModifiedBy>Ames Winter</cp:lastModifiedBy>
  <cp:revision>3</cp:revision>
  <dcterms:created xsi:type="dcterms:W3CDTF">2006-08-16T00:00:00Z</dcterms:created>
  <dcterms:modified xsi:type="dcterms:W3CDTF">2025-04-23T18:24:25Z</dcterms:modified>
  <dc:identifier>DAGiklTuaZY</dc:identifier>
</cp:coreProperties>
</file>